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 id="2147483685" r:id="rId3"/>
  </p:sldMasterIdLst>
  <p:notesMasterIdLst>
    <p:notesMasterId r:id="rId26"/>
  </p:notesMasterIdLst>
  <p:sldIdLst>
    <p:sldId id="327"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Lst>
  <p:sldSz cx="9144000" cy="5143500" type="screen16x9"/>
  <p:notesSz cx="6858000" cy="9144000"/>
  <p:embeddedFontLst>
    <p:embeddedFont>
      <p:font typeface="Avenir" panose="02000503020000020003" pitchFamily="2" charset="0"/>
      <p:regular r:id="rId27"/>
      <p:italic r:id="rId28"/>
    </p:embeddedFont>
    <p:embeddedFont>
      <p:font typeface="Calibri" panose="020F0502020204030204" pitchFamily="34" charset="0"/>
      <p:regular r:id="rId29"/>
      <p:bold r:id="rId30"/>
      <p:italic r:id="rId31"/>
      <p:boldItalic r:id="rId32"/>
    </p:embeddedFont>
    <p:embeddedFont>
      <p:font typeface="Open Sans Light" panose="020B0306030504020204" pitchFamily="34" charset="0"/>
      <p:regular r:id="rId33"/>
      <p:bold r:id="rId34"/>
      <p:italic r:id="rId35"/>
      <p:boldItalic r:id="rId36"/>
    </p:embeddedFont>
    <p:embeddedFont>
      <p:font typeface="Proxima Nova" panose="02000506030000020004" pitchFamily="2"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09"/>
    <p:restoredTop sz="94703"/>
  </p:normalViewPr>
  <p:slideViewPr>
    <p:cSldViewPr snapToGrid="0">
      <p:cViewPr varScale="1">
        <p:scale>
          <a:sx n="261" d="100"/>
          <a:sy n="261" d="100"/>
        </p:scale>
        <p:origin x="392" y="18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18.xml"/><Relationship Id="rId34" Type="http://schemas.openxmlformats.org/officeDocument/2006/relationships/font" Target="fonts/font8.fntdata"/><Relationship Id="rId42"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3.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5.fntdata"/><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7.fntdata"/><Relationship Id="rId38"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commons.wikimedia.org/wiki/File:Future_mars.jpg"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heelofnames.com/ah8-bqb"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en.wikipedia.org/wiki/Iron_group" TargetMode="External"/><Relationship Id="rId3" Type="http://schemas.openxmlformats.org/officeDocument/2006/relationships/hyperlink" Target="https://en.wikipedia.org/wiki/Asteroid" TargetMode="External"/><Relationship Id="rId7" Type="http://schemas.openxmlformats.org/officeDocument/2006/relationships/hyperlink" Target="https://en.wikipedia.org/wiki/Platinum_group"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s://en.wikipedia.org/wiki/Silver" TargetMode="External"/><Relationship Id="rId5" Type="http://schemas.openxmlformats.org/officeDocument/2006/relationships/hyperlink" Target="https://en.wikipedia.org/wiki/Gold" TargetMode="External"/><Relationship Id="rId4" Type="http://schemas.openxmlformats.org/officeDocument/2006/relationships/hyperlink" Target="https://en.wikipedia.org/wiki/Precious_metals"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71B32A-D872-1F46-B020-E555EDE9D669}" type="slidenum">
              <a:rPr lang="en-US" smtClean="0"/>
              <a:t>1</a:t>
            </a:fld>
            <a:endParaRPr lang="en-US"/>
          </a:p>
        </p:txBody>
      </p:sp>
    </p:spTree>
    <p:extLst>
      <p:ext uri="{BB962C8B-B14F-4D97-AF65-F5344CB8AC3E}">
        <p14:creationId xmlns:p14="http://schemas.microsoft.com/office/powerpoint/2010/main" val="11796274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eff979bbfb_0_1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eff979bbfb_0_1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i="1">
                <a:solidFill>
                  <a:schemeClr val="dk1"/>
                </a:solidFill>
                <a:latin typeface="Proxima Nova"/>
                <a:ea typeface="Proxima Nova"/>
                <a:cs typeface="Proxima Nova"/>
                <a:sym typeface="Proxima Nova"/>
              </a:rPr>
              <a:t>Background Info:</a:t>
            </a:r>
            <a:r>
              <a:rPr lang="en">
                <a:solidFill>
                  <a:schemeClr val="dk1"/>
                </a:solidFill>
                <a:latin typeface="Proxima Nova"/>
                <a:ea typeface="Proxima Nova"/>
                <a:cs typeface="Proxima Nova"/>
                <a:sym typeface="Proxima Nova"/>
              </a:rPr>
              <a:t> The planning of many robotic missions to planets in our solar system includes directives to ensure a spacecraft is completely destroyed by a planetary atmosphere. This is to avoid contaminating a potential habitat for alien lifeforms. For example the NASA/ESA Cassini spacecraft was deliberately crashed into the gas giant Saturn after it’s mission ended in case it would accidentally crash into one of its moons. Some moons of Saturn have water in the form of ice and may even have liquid water underneath the surface that could contain life. As yet there are no missions dedicated to collecting life forms as none have yet been discovered away from Earth. However NASA’s Office of Planetary Protection also includes the following objective:</a:t>
            </a:r>
            <a:endParaRPr>
              <a:solidFill>
                <a:schemeClr val="dk1"/>
              </a:solidFill>
              <a:latin typeface="Proxima Nova"/>
              <a:ea typeface="Proxima Nova"/>
              <a:cs typeface="Proxima Nova"/>
              <a:sym typeface="Proxima Nova"/>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Proxima Nova"/>
              <a:ea typeface="Proxima Nova"/>
              <a:cs typeface="Proxima Nova"/>
              <a:sym typeface="Proxima Nova"/>
            </a:endParaRPr>
          </a:p>
          <a:p>
            <a:pPr marL="0" lvl="0" indent="0" algn="l" rtl="0">
              <a:lnSpc>
                <a:spcPct val="115000"/>
              </a:lnSpc>
              <a:spcBef>
                <a:spcPts val="0"/>
              </a:spcBef>
              <a:spcAft>
                <a:spcPts val="0"/>
              </a:spcAft>
              <a:buClr>
                <a:schemeClr val="dk1"/>
              </a:buClr>
              <a:buSzPts val="1100"/>
              <a:buFont typeface="Arial"/>
              <a:buNone/>
            </a:pPr>
            <a:r>
              <a:rPr lang="en" i="1">
                <a:solidFill>
                  <a:schemeClr val="dk1"/>
                </a:solidFill>
                <a:latin typeface="Proxima Nova"/>
                <a:ea typeface="Proxima Nova"/>
                <a:cs typeface="Proxima Nova"/>
                <a:sym typeface="Proxima Nova"/>
              </a:rPr>
              <a:t>Rigorously preclude backward contamination of Earth by extraterrestrial life or bioactive molecules in returned samples from habitable worlds in order to prevent potentially harmful consequences for humans and the Earth’s biosphere.</a:t>
            </a:r>
            <a:endParaRPr i="1">
              <a:solidFill>
                <a:schemeClr val="dk1"/>
              </a:solidFill>
              <a:latin typeface="Proxima Nova"/>
              <a:ea typeface="Proxima Nova"/>
              <a:cs typeface="Proxima Nova"/>
              <a:sym typeface="Proxima Nova"/>
            </a:endParaRPr>
          </a:p>
          <a:p>
            <a:pPr marL="0" lvl="0" indent="0" algn="l" rtl="0">
              <a:spcBef>
                <a:spcPts val="0"/>
              </a:spcBef>
              <a:spcAft>
                <a:spcPts val="0"/>
              </a:spcAft>
              <a:buNone/>
            </a:pPr>
            <a:endParaRPr>
              <a:solidFill>
                <a:schemeClr val="dk1"/>
              </a:solidFill>
              <a:latin typeface="Proxima Nova"/>
              <a:ea typeface="Proxima Nova"/>
              <a:cs typeface="Proxima Nova"/>
              <a:sym typeface="Proxima Nova"/>
            </a:endParaRPr>
          </a:p>
          <a:p>
            <a:pPr marL="0" lvl="0" indent="0" algn="l" rtl="0">
              <a:spcBef>
                <a:spcPts val="0"/>
              </a:spcBef>
              <a:spcAft>
                <a:spcPts val="0"/>
              </a:spcAft>
              <a:buClr>
                <a:schemeClr val="dk1"/>
              </a:buClr>
              <a:buFont typeface="Arial"/>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eff979bbfb_0_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eff979bbfb_0_1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i="1">
                <a:solidFill>
                  <a:schemeClr val="dk1"/>
                </a:solidFill>
                <a:latin typeface="Proxima Nova"/>
                <a:ea typeface="Proxima Nova"/>
                <a:cs typeface="Proxima Nova"/>
                <a:sym typeface="Proxima Nova"/>
              </a:rPr>
              <a:t>Background Info:</a:t>
            </a:r>
            <a:r>
              <a:rPr lang="en">
                <a:solidFill>
                  <a:schemeClr val="dk1"/>
                </a:solidFill>
                <a:latin typeface="Proxima Nova"/>
                <a:ea typeface="Proxima Nova"/>
                <a:cs typeface="Proxima Nova"/>
                <a:sym typeface="Proxima Nova"/>
              </a:rPr>
              <a:t> Plans are underway to build permanent bases on the Moon and Mars. Humans have a history of colonising underdiscovered lands on Earth, but they would often be inhabited unlike the Moon and Mars (as far as we know!). Initially these will be the equivalent of bringing the International Space Station to the ground. That contains living space no bigger than a couple of Boeing 747s. However, when more countries land, more structures could be built and planning infrastructure, communications, ownership and responsibility will be vital for successful co-existence off-earth.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eff979bbfb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eff979bbfb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Clr>
                <a:schemeClr val="dk1"/>
              </a:buClr>
              <a:buSzPts val="1100"/>
              <a:buFont typeface="Arial"/>
              <a:buNone/>
            </a:pPr>
            <a:r>
              <a:rPr lang="en" i="1">
                <a:solidFill>
                  <a:schemeClr val="dk1"/>
                </a:solidFill>
                <a:latin typeface="Proxima Nova"/>
                <a:ea typeface="Proxima Nova"/>
                <a:cs typeface="Proxima Nova"/>
                <a:sym typeface="Proxima Nova"/>
              </a:rPr>
              <a:t>Background:</a:t>
            </a:r>
            <a:r>
              <a:rPr lang="en">
                <a:solidFill>
                  <a:schemeClr val="dk1"/>
                </a:solidFill>
                <a:latin typeface="Proxima Nova"/>
                <a:ea typeface="Proxima Nova"/>
                <a:cs typeface="Proxima Nova"/>
                <a:sym typeface="Proxima Nova"/>
              </a:rPr>
              <a:t> Mauna Kea is a site in Hawaii that was sacred land to native Hawaiians. In the 1960s an observatory was built and the site has expanded into the world's largest observatory for infrared telescopes. Currently there is a plan to build a Thirty Meter Telescope (TMT), at the summit which protesters blocked plans to build, and several have been arrested as government officials debate how to move forward. </a:t>
            </a:r>
            <a:endParaRPr>
              <a:solidFill>
                <a:schemeClr val="dk1"/>
              </a:solidFill>
              <a:latin typeface="Proxima Nova"/>
              <a:ea typeface="Proxima Nova"/>
              <a:cs typeface="Proxima Nova"/>
              <a:sym typeface="Proxima Nova"/>
            </a:endParaRPr>
          </a:p>
          <a:p>
            <a:pPr marL="0" lvl="0" indent="0" algn="l" rtl="0">
              <a:spcBef>
                <a:spcPts val="0"/>
              </a:spcBef>
              <a:spcAft>
                <a:spcPts val="0"/>
              </a:spcAft>
              <a:buNone/>
            </a:pPr>
            <a:endParaRPr>
              <a:solidFill>
                <a:schemeClr val="dk1"/>
              </a:solidFill>
              <a:latin typeface="Proxima Nova"/>
              <a:ea typeface="Proxima Nova"/>
              <a:cs typeface="Proxima Nova"/>
              <a:sym typeface="Proxima Nova"/>
            </a:endParaRPr>
          </a:p>
          <a:p>
            <a:pPr marL="0" lvl="0" indent="0" algn="l" rtl="0">
              <a:spcBef>
                <a:spcPts val="0"/>
              </a:spcBef>
              <a:spcAft>
                <a:spcPts val="0"/>
              </a:spcAft>
              <a:buClr>
                <a:schemeClr val="dk1"/>
              </a:buClr>
              <a:buFont typeface="Arial"/>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eff979bbfb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eff979bbfb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eff979bbfb_0_2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eff979bbfb_0_2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eff979bbfb_0_2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eff979bbfb_0_2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eff979bbfb_0_4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eff979bbfb_0_4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a:solidFill>
                  <a:schemeClr val="dk1"/>
                </a:solidFill>
              </a:rPr>
              <a:t>The year is 2090. Climate change and pollution have destroyed almost all of earth’s plant and animals. The air is becoming too toxic to be exposed to. Water sources are contaminated and temperatures are rising to dangerous levels.</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a:solidFill>
                  <a:schemeClr val="dk1"/>
                </a:solidFill>
              </a:rPr>
              <a:t>Several governments and research teams have come together to try and save the human race. It is believed that our best chance at survival is to look at developing human habitats on other planets. Several planets have been put forward as having the potential to host human life. A strategy has been developed that to send 6 groups of 1000 people will be sent to these planets to build a colony and live there. All of these colonies may not surviveThese populations will safeguard the future of human life.   Your design task is to build a city for these 1000 people. You must account for their basic and physiological needs but also their higher needs such as community and culture. </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a:solidFill>
                  <a:schemeClr val="dk1"/>
                </a:solidFill>
              </a:rPr>
              <a:t>Image source: </a:t>
            </a:r>
            <a:r>
              <a:rPr lang="en" u="sng">
                <a:solidFill>
                  <a:schemeClr val="hlink"/>
                </a:solidFill>
                <a:hlinkClick r:id="rId3"/>
              </a:rPr>
              <a:t>https://commons.wikimedia.org/wiki/File:Future_mars.jpg</a:t>
            </a:r>
            <a:r>
              <a:rPr lang="en">
                <a:solidFill>
                  <a:schemeClr val="dk1"/>
                </a:solidFill>
              </a:rPr>
              <a:t> </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eff979bbfb_0_48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eff979bbfb_0_4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Proxima Nova"/>
              <a:ea typeface="Proxima Nova"/>
              <a:cs typeface="Proxima Nova"/>
              <a:sym typeface="Proxima Nova"/>
            </a:endParaRPr>
          </a:p>
          <a:p>
            <a:pPr marL="457200" lvl="0" indent="-298450" algn="l" rtl="0">
              <a:lnSpc>
                <a:spcPct val="115000"/>
              </a:lnSpc>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What system will be in place for progression in life e.g. the more you produce (research/ food/ education) the more you earn? Is money a thing in your colony? In other words what’s the driving goal or mission for the colony...</a:t>
            </a:r>
            <a:endParaRPr>
              <a:solidFill>
                <a:schemeClr val="dk1"/>
              </a:solidFill>
              <a:latin typeface="Proxima Nova"/>
              <a:ea typeface="Proxima Nova"/>
              <a:cs typeface="Proxima Nova"/>
              <a:sym typeface="Proxima Nova"/>
            </a:endParaRPr>
          </a:p>
          <a:p>
            <a:pPr marL="457200" lvl="0" indent="-298450" algn="l" rtl="0">
              <a:lnSpc>
                <a:spcPct val="115000"/>
              </a:lnSpc>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What are the basic needs for survival?</a:t>
            </a:r>
            <a:endParaRPr>
              <a:solidFill>
                <a:schemeClr val="dk1"/>
              </a:solidFill>
              <a:latin typeface="Proxima Nova"/>
              <a:ea typeface="Proxima Nova"/>
              <a:cs typeface="Proxima Nova"/>
              <a:sym typeface="Proxima Nova"/>
            </a:endParaRPr>
          </a:p>
          <a:p>
            <a:pPr marL="457200" lvl="0" indent="-298450" algn="l" rtl="0">
              <a:lnSpc>
                <a:spcPct val="115000"/>
              </a:lnSpc>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How can you make the colony self-sufficient?</a:t>
            </a:r>
            <a:endParaRPr>
              <a:solidFill>
                <a:schemeClr val="dk1"/>
              </a:solidFill>
              <a:latin typeface="Proxima Nova"/>
              <a:ea typeface="Proxima Nova"/>
              <a:cs typeface="Proxima Nova"/>
              <a:sym typeface="Proxima Nova"/>
            </a:endParaRPr>
          </a:p>
          <a:p>
            <a:pPr marL="457200" lvl="0" indent="-298450" algn="l" rtl="0">
              <a:lnSpc>
                <a:spcPct val="115000"/>
              </a:lnSpc>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How are decisions made/ who makes them?</a:t>
            </a:r>
            <a:endParaRPr>
              <a:solidFill>
                <a:schemeClr val="dk1"/>
              </a:solidFill>
              <a:latin typeface="Proxima Nova"/>
              <a:ea typeface="Proxima Nova"/>
              <a:cs typeface="Proxima Nova"/>
              <a:sym typeface="Proxima Nova"/>
            </a:endParaRPr>
          </a:p>
          <a:p>
            <a:pPr marL="457200" lvl="0" indent="-298450" algn="l" rtl="0">
              <a:lnSpc>
                <a:spcPct val="115000"/>
              </a:lnSpc>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How will the distribution of goods (e.g. food) and services (e.g. healthcare) be decided?</a:t>
            </a:r>
            <a:endParaRPr>
              <a:solidFill>
                <a:schemeClr val="dk1"/>
              </a:solidFill>
              <a:latin typeface="Proxima Nova"/>
              <a:ea typeface="Proxima Nova"/>
              <a:cs typeface="Proxima Nova"/>
              <a:sym typeface="Proxima Nova"/>
            </a:endParaRPr>
          </a:p>
          <a:p>
            <a:pPr marL="457200" lvl="0" indent="-298450" algn="l" rtl="0">
              <a:lnSpc>
                <a:spcPct val="115000"/>
              </a:lnSpc>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How will you deal with crime?</a:t>
            </a:r>
            <a:endParaRPr>
              <a:solidFill>
                <a:schemeClr val="dk1"/>
              </a:solidFill>
              <a:latin typeface="Proxima Nova"/>
              <a:ea typeface="Proxima Nova"/>
              <a:cs typeface="Proxima Nova"/>
              <a:sym typeface="Proxima Nova"/>
            </a:endParaRPr>
          </a:p>
          <a:p>
            <a:pPr marL="457200" lvl="0" indent="-298450" algn="l" rtl="0">
              <a:lnSpc>
                <a:spcPct val="115000"/>
              </a:lnSpc>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As this is an alien world new discoveries will be made - what rules or guidelines will you put in place about sharing and crediting these discoveries? If two research teams claim to have discovered the same thing at the same time how would you deal with it?</a:t>
            </a:r>
            <a:endParaRPr>
              <a:solidFill>
                <a:schemeClr val="dk1"/>
              </a:solidFill>
              <a:latin typeface="Proxima Nova"/>
              <a:ea typeface="Proxima Nova"/>
              <a:cs typeface="Proxima Nova"/>
              <a:sym typeface="Proxima Nova"/>
            </a:endParaRPr>
          </a:p>
          <a:p>
            <a:pPr marL="457200" lvl="0" indent="-298450" algn="l" rtl="0">
              <a:lnSpc>
                <a:spcPct val="115000"/>
              </a:lnSpc>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What creative opportunities will there be for colonists?</a:t>
            </a:r>
            <a:endParaRPr>
              <a:solidFill>
                <a:schemeClr val="dk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eff979bbfb_0_48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eff979bbfb_0_4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a:solidFill>
                  <a:schemeClr val="dk1"/>
                </a:solidFill>
              </a:rPr>
              <a:t>Climate change and pollution have destroyed almost all of earth’s plant and animals. The air is becoming too toxic to be exposed to. Water sources are contaminated and temperatures are rising to dangerous levels.</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a:solidFill>
                  <a:schemeClr val="dk1"/>
                </a:solidFill>
              </a:rPr>
              <a:t>Several governments and research teams have come together to try and save the human race. It is believed that our best chance at survival is to look at developing human habitats on other planets. Several planets have been put forward as having the potential to host human life. A strategy has been developed that groups of 1000 people will be sent to these planets to build a colony and live there. These populations will safeguard the future of human life.   Your design task is to build a city for these 1000 people. You must account for their basic and physiological needs but also their higher needs such as community and culture.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eff979bbfb_0_49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eff979bbfb_0_4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a:solidFill>
                  <a:schemeClr val="dk1"/>
                </a:solidFill>
                <a:latin typeface="Proxima Nova"/>
                <a:ea typeface="Proxima Nova"/>
                <a:cs typeface="Proxima Nova"/>
                <a:sym typeface="Proxima Nova"/>
              </a:rPr>
              <a:t>Share the following points with students before they start their design challenge.</a:t>
            </a:r>
            <a:endParaRPr>
              <a:solidFill>
                <a:schemeClr val="dk1"/>
              </a:solidFill>
              <a:latin typeface="Proxima Nova"/>
              <a:ea typeface="Proxima Nova"/>
              <a:cs typeface="Proxima Nova"/>
              <a:sym typeface="Proxima Nova"/>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Proxima Nova"/>
              <a:ea typeface="Proxima Nova"/>
              <a:cs typeface="Proxima Nova"/>
              <a:sym typeface="Proxima Nova"/>
            </a:endParaRPr>
          </a:p>
          <a:p>
            <a:pPr marL="457200" lvl="0" indent="-298450" algn="l" rtl="0">
              <a:lnSpc>
                <a:spcPct val="115000"/>
              </a:lnSpc>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The habitable planets are so distant that it would take years for any resupply spacecraft to arrive from what resources are left on Earth. (Students cannot rely on ‘Earth sends more of x y or z’)</a:t>
            </a:r>
            <a:endParaRPr>
              <a:solidFill>
                <a:schemeClr val="dk1"/>
              </a:solidFill>
              <a:latin typeface="Proxima Nova"/>
              <a:ea typeface="Proxima Nova"/>
              <a:cs typeface="Proxima Nova"/>
              <a:sym typeface="Proxima Nova"/>
            </a:endParaRPr>
          </a:p>
          <a:p>
            <a:pPr marL="457200" lvl="0" indent="-298450" algn="l" rtl="0">
              <a:lnSpc>
                <a:spcPct val="115000"/>
              </a:lnSpc>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Although habitable, these planets are all still harsh environments. Every one of the colonies will be dealing with solar radiation issues, lower amounts of O2 in the atmosphere and limited natural water supplies. (Students cannot rely on an entirely open and safe world that includes freedom to start completely copying exactly what can be done Earth, though the notion of terraforming is something students may and can bring into play)</a:t>
            </a:r>
            <a:endParaRPr>
              <a:solidFill>
                <a:schemeClr val="dk1"/>
              </a:solidFill>
              <a:latin typeface="Proxima Nova"/>
              <a:ea typeface="Proxima Nova"/>
              <a:cs typeface="Proxima Nova"/>
              <a:sym typeface="Proxima Nova"/>
            </a:endParaRPr>
          </a:p>
          <a:p>
            <a:pPr marL="457200" lvl="0" indent="-298450" algn="l" rtl="0">
              <a:lnSpc>
                <a:spcPct val="115000"/>
              </a:lnSpc>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Note: the equipment the colony starts with is not a strict list, students should be as playful and inventive as possible.</a:t>
            </a: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eff979bbfb_0_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eff979bbfb_0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eff979bbfb_0_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 name="Google Shape;286;geff979bbfb_0_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a:t>Each group takes 5 minutes to explain their colony design</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eff979bbfb_0_50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eff979bbfb_0_5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a:solidFill>
                  <a:schemeClr val="dk1"/>
                </a:solidFill>
              </a:rPr>
              <a:t>Disaster strikes chooser (insert: Meteorite/ Damaged Shielding/ Change of Leadership): </a:t>
            </a:r>
            <a:r>
              <a:rPr lang="en" u="sng">
                <a:solidFill>
                  <a:schemeClr val="hlink"/>
                </a:solidFill>
                <a:hlinkClick r:id="rId3"/>
              </a:rPr>
              <a:t>https://wheelofnames.com/ah8-bqb</a:t>
            </a:r>
            <a:endParaRPr>
              <a:solidFill>
                <a:schemeClr val="dk1"/>
              </a:solidFill>
            </a:endParaRPr>
          </a:p>
          <a:p>
            <a:pPr marL="0" lvl="0" indent="0" algn="l" rtl="0">
              <a:lnSpc>
                <a:spcPct val="125000"/>
              </a:lnSpc>
              <a:spcBef>
                <a:spcPts val="1000"/>
              </a:spcBef>
              <a:spcAft>
                <a:spcPts val="0"/>
              </a:spcAft>
              <a:buClr>
                <a:schemeClr val="dk1"/>
              </a:buClr>
              <a:buSzPts val="1100"/>
              <a:buFont typeface="Arial"/>
              <a:buNone/>
            </a:pPr>
            <a:r>
              <a:rPr lang="en">
                <a:solidFill>
                  <a:schemeClr val="dk1"/>
                </a:solidFill>
                <a:latin typeface="Proxima Nova"/>
                <a:ea typeface="Proxima Nova"/>
                <a:cs typeface="Proxima Nova"/>
                <a:sym typeface="Proxima Nova"/>
              </a:rPr>
              <a:t>Explain to students that two years have passed but all is not well, on each planet one of the colonies has experienced a disaster that puts that colony in danger of failing completely.</a:t>
            </a:r>
            <a:endParaRPr>
              <a:solidFill>
                <a:schemeClr val="dk1"/>
              </a:solidFill>
              <a:latin typeface="Proxima Nova"/>
              <a:ea typeface="Proxima Nova"/>
              <a:cs typeface="Proxima Nova"/>
              <a:sym typeface="Proxima Nova"/>
            </a:endParaRPr>
          </a:p>
          <a:p>
            <a:pPr marL="0" lvl="0" indent="0" algn="l" rtl="0">
              <a:lnSpc>
                <a:spcPct val="125000"/>
              </a:lnSpc>
              <a:spcBef>
                <a:spcPts val="1000"/>
              </a:spcBef>
              <a:spcAft>
                <a:spcPts val="0"/>
              </a:spcAft>
              <a:buClr>
                <a:schemeClr val="dk1"/>
              </a:buClr>
              <a:buSzPts val="1100"/>
              <a:buFont typeface="Arial"/>
              <a:buNone/>
            </a:pPr>
            <a:r>
              <a:rPr lang="en">
                <a:solidFill>
                  <a:schemeClr val="dk1"/>
                </a:solidFill>
                <a:latin typeface="Proxima Nova"/>
                <a:ea typeface="Proxima Nova"/>
                <a:cs typeface="Proxima Nova"/>
                <a:sym typeface="Proxima Nova"/>
              </a:rPr>
              <a:t>The wheel spin gives one of three disasters:</a:t>
            </a:r>
            <a:endParaRPr>
              <a:solidFill>
                <a:schemeClr val="dk1"/>
              </a:solidFill>
              <a:latin typeface="Proxima Nova"/>
              <a:ea typeface="Proxima Nova"/>
              <a:cs typeface="Proxima Nova"/>
              <a:sym typeface="Proxima Nova"/>
            </a:endParaRPr>
          </a:p>
          <a:p>
            <a:pPr marL="457200" lvl="0" indent="-298450" algn="l" rtl="0">
              <a:lnSpc>
                <a:spcPct val="125000"/>
              </a:lnSpc>
              <a:spcBef>
                <a:spcPts val="100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Meteorite impact punctures the O2 processing facility in the colony, now running on reserves that will last 4-6 weeks depending on measures taken.</a:t>
            </a:r>
            <a:endParaRPr>
              <a:solidFill>
                <a:schemeClr val="dk1"/>
              </a:solidFill>
              <a:latin typeface="Proxima Nova"/>
              <a:ea typeface="Proxima Nova"/>
              <a:cs typeface="Proxima Nova"/>
              <a:sym typeface="Proxima Nova"/>
            </a:endParaRPr>
          </a:p>
          <a:p>
            <a:pPr marL="457200" lvl="0" indent="-298450" algn="l" rtl="0">
              <a:lnSpc>
                <a:spcPct val="125000"/>
              </a:lnSpc>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Change of leadership results in a class structure where management takes more resources for themselves (food/medicine/water) leading to vital technicians getting sick and/ or going on strike. Without more skilled staff key systems will fail within 6 months depending on measures taken.</a:t>
            </a:r>
            <a:endParaRPr>
              <a:solidFill>
                <a:schemeClr val="dk1"/>
              </a:solidFill>
              <a:latin typeface="Proxima Nova"/>
              <a:ea typeface="Proxima Nova"/>
              <a:cs typeface="Proxima Nova"/>
              <a:sym typeface="Proxima Nova"/>
            </a:endParaRPr>
          </a:p>
          <a:p>
            <a:pPr marL="457200" lvl="0" indent="-298450" algn="l" rtl="0">
              <a:lnSpc>
                <a:spcPct val="125000"/>
              </a:lnSpc>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Radiation shielding for the hydroponics bay was damaged during installation making that food supply inedible although not visually obvious. Existing food stocks due to run out in 1-3 months depending on measures taken. </a:t>
            </a:r>
            <a:endParaRPr>
              <a:solidFill>
                <a:schemeClr val="dk1"/>
              </a:solidFill>
              <a:latin typeface="Proxima Nova"/>
              <a:ea typeface="Proxima Nova"/>
              <a:cs typeface="Proxima Nova"/>
              <a:sym typeface="Proxima Nova"/>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eff979bbfb_0_5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eff979bbfb_0_5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eff979bbfb_0_2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eff979bbfb_0_2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a:t>Warmup Option 1: Agree or Disagree?</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eff979bbfb_0_2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eff979bbfb_0_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a:solidFill>
                  <a:schemeClr val="dk1"/>
                </a:solidFill>
              </a:rPr>
              <a:t>Warmup Option 2: Agree or Disagree?</a:t>
            </a:r>
            <a:endParaRPr>
              <a:solidFill>
                <a:schemeClr val="dk1"/>
              </a:solidFill>
            </a:endParaRPr>
          </a:p>
          <a:p>
            <a:pPr marL="0" lvl="0" indent="0" algn="l" rtl="0">
              <a:spcBef>
                <a:spcPts val="0"/>
              </a:spcBef>
              <a:spcAft>
                <a:spcPts val="0"/>
              </a:spcAft>
              <a:buClr>
                <a:schemeClr val="dk1"/>
              </a:buClr>
              <a:buFont typeface="Arial"/>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eff979bbfb_0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eff979bbfb_0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Clr>
                <a:schemeClr val="dk1"/>
              </a:buClr>
              <a:buSzPts val="1100"/>
              <a:buFont typeface="Arial"/>
              <a:buNone/>
            </a:pPr>
            <a:r>
              <a:rPr lang="en" i="1">
                <a:solidFill>
                  <a:schemeClr val="dk1"/>
                </a:solidFill>
                <a:latin typeface="Proxima Nova"/>
                <a:ea typeface="Proxima Nova"/>
                <a:cs typeface="Proxima Nova"/>
                <a:sym typeface="Proxima Nova"/>
              </a:rPr>
              <a:t>Background info: </a:t>
            </a:r>
            <a:r>
              <a:rPr lang="en">
                <a:solidFill>
                  <a:schemeClr val="dk1"/>
                </a:solidFill>
                <a:latin typeface="Proxima Nova"/>
                <a:ea typeface="Proxima Nova"/>
                <a:cs typeface="Proxima Nova"/>
                <a:sym typeface="Proxima Nova"/>
              </a:rPr>
              <a:t>Asteroid mining involves the extraction of raw materials from </a:t>
            </a:r>
            <a:r>
              <a:rPr lang="en">
                <a:solidFill>
                  <a:schemeClr val="dk1"/>
                </a:solidFill>
                <a:uFill>
                  <a:noFill/>
                </a:uFill>
                <a:latin typeface="Proxima Nova"/>
                <a:ea typeface="Proxima Nova"/>
                <a:cs typeface="Proxima Nova"/>
                <a:sym typeface="Proxima Nova"/>
                <a:hlinkClick r:id="rId3">
                  <a:extLst>
                    <a:ext uri="{A12FA001-AC4F-418D-AE19-62706E023703}">
                      <ahyp:hlinkClr xmlns:ahyp="http://schemas.microsoft.com/office/drawing/2018/hyperlinkcolor" val="tx"/>
                    </a:ext>
                  </a:extLst>
                </a:hlinkClick>
              </a:rPr>
              <a:t>asteroids</a:t>
            </a:r>
            <a:r>
              <a:rPr lang="en">
                <a:solidFill>
                  <a:schemeClr val="dk1"/>
                </a:solidFill>
                <a:latin typeface="Proxima Nova"/>
                <a:ea typeface="Proxima Nova"/>
                <a:cs typeface="Proxima Nova"/>
                <a:sym typeface="Proxima Nova"/>
              </a:rPr>
              <a:t> and other small solar system bodies . </a:t>
            </a:r>
            <a:r>
              <a:rPr lang="en">
                <a:solidFill>
                  <a:schemeClr val="dk1"/>
                </a:solidFill>
                <a:uFill>
                  <a:noFill/>
                </a:uFill>
                <a:latin typeface="Proxima Nova"/>
                <a:ea typeface="Proxima Nova"/>
                <a:cs typeface="Proxima Nova"/>
                <a:sym typeface="Proxima Nova"/>
                <a:hlinkClick r:id="rId4">
                  <a:extLst>
                    <a:ext uri="{A12FA001-AC4F-418D-AE19-62706E023703}">
                      <ahyp:hlinkClr xmlns:ahyp="http://schemas.microsoft.com/office/drawing/2018/hyperlinkcolor" val="tx"/>
                    </a:ext>
                  </a:extLst>
                </a:hlinkClick>
              </a:rPr>
              <a:t>Precious metals</a:t>
            </a:r>
            <a:r>
              <a:rPr lang="en">
                <a:solidFill>
                  <a:schemeClr val="dk1"/>
                </a:solidFill>
                <a:latin typeface="Proxima Nova"/>
                <a:ea typeface="Proxima Nova"/>
                <a:cs typeface="Proxima Nova"/>
                <a:sym typeface="Proxima Nova"/>
              </a:rPr>
              <a:t> such as </a:t>
            </a:r>
            <a:r>
              <a:rPr lang="en">
                <a:solidFill>
                  <a:schemeClr val="dk1"/>
                </a:solidFill>
                <a:uFill>
                  <a:noFill/>
                </a:uFill>
                <a:latin typeface="Proxima Nova"/>
                <a:ea typeface="Proxima Nova"/>
                <a:cs typeface="Proxima Nova"/>
                <a:sym typeface="Proxima Nova"/>
                <a:hlinkClick r:id="rId5">
                  <a:extLst>
                    <a:ext uri="{A12FA001-AC4F-418D-AE19-62706E023703}">
                      <ahyp:hlinkClr xmlns:ahyp="http://schemas.microsoft.com/office/drawing/2018/hyperlinkcolor" val="tx"/>
                    </a:ext>
                  </a:extLst>
                </a:hlinkClick>
              </a:rPr>
              <a:t>gold</a:t>
            </a:r>
            <a:r>
              <a:rPr lang="en">
                <a:solidFill>
                  <a:schemeClr val="dk1"/>
                </a:solidFill>
                <a:latin typeface="Proxima Nova"/>
                <a:ea typeface="Proxima Nova"/>
                <a:cs typeface="Proxima Nova"/>
                <a:sym typeface="Proxima Nova"/>
              </a:rPr>
              <a:t>, </a:t>
            </a:r>
            <a:r>
              <a:rPr lang="en">
                <a:solidFill>
                  <a:schemeClr val="dk1"/>
                </a:solidFill>
                <a:uFill>
                  <a:noFill/>
                </a:uFill>
                <a:latin typeface="Proxima Nova"/>
                <a:ea typeface="Proxima Nova"/>
                <a:cs typeface="Proxima Nova"/>
                <a:sym typeface="Proxima Nova"/>
                <a:hlinkClick r:id="rId6">
                  <a:extLst>
                    <a:ext uri="{A12FA001-AC4F-418D-AE19-62706E023703}">
                      <ahyp:hlinkClr xmlns:ahyp="http://schemas.microsoft.com/office/drawing/2018/hyperlinkcolor" val="tx"/>
                    </a:ext>
                  </a:extLst>
                </a:hlinkClick>
              </a:rPr>
              <a:t>silver</a:t>
            </a:r>
            <a:r>
              <a:rPr lang="en">
                <a:solidFill>
                  <a:schemeClr val="dk1"/>
                </a:solidFill>
                <a:latin typeface="Proxima Nova"/>
                <a:ea typeface="Proxima Nova"/>
                <a:cs typeface="Proxima Nova"/>
                <a:sym typeface="Proxima Nova"/>
              </a:rPr>
              <a:t>, and </a:t>
            </a:r>
            <a:r>
              <a:rPr lang="en">
                <a:solidFill>
                  <a:schemeClr val="dk1"/>
                </a:solidFill>
                <a:uFill>
                  <a:noFill/>
                </a:uFill>
                <a:latin typeface="Proxima Nova"/>
                <a:ea typeface="Proxima Nova"/>
                <a:cs typeface="Proxima Nova"/>
                <a:sym typeface="Proxima Nova"/>
                <a:hlinkClick r:id="rId7">
                  <a:extLst>
                    <a:ext uri="{A12FA001-AC4F-418D-AE19-62706E023703}">
                      <ahyp:hlinkClr xmlns:ahyp="http://schemas.microsoft.com/office/drawing/2018/hyperlinkcolor" val="tx"/>
                    </a:ext>
                  </a:extLst>
                </a:hlinkClick>
              </a:rPr>
              <a:t>platinum group</a:t>
            </a:r>
            <a:r>
              <a:rPr lang="en">
                <a:solidFill>
                  <a:schemeClr val="dk1"/>
                </a:solidFill>
                <a:latin typeface="Proxima Nova"/>
                <a:ea typeface="Proxima Nova"/>
                <a:cs typeface="Proxima Nova"/>
                <a:sym typeface="Proxima Nova"/>
              </a:rPr>
              <a:t> metals could be transported back to Earth, whilst </a:t>
            </a:r>
            <a:r>
              <a:rPr lang="en">
                <a:solidFill>
                  <a:schemeClr val="dk1"/>
                </a:solidFill>
                <a:uFill>
                  <a:noFill/>
                </a:uFill>
                <a:latin typeface="Proxima Nova"/>
                <a:ea typeface="Proxima Nova"/>
                <a:cs typeface="Proxima Nova"/>
                <a:sym typeface="Proxima Nova"/>
                <a:hlinkClick r:id="rId8">
                  <a:extLst>
                    <a:ext uri="{A12FA001-AC4F-418D-AE19-62706E023703}">
                      <ahyp:hlinkClr xmlns:ahyp="http://schemas.microsoft.com/office/drawing/2018/hyperlinkcolor" val="tx"/>
                    </a:ext>
                  </a:extLst>
                </a:hlinkClick>
              </a:rPr>
              <a:t>iron </a:t>
            </a:r>
            <a:r>
              <a:rPr lang="en">
                <a:solidFill>
                  <a:schemeClr val="dk1"/>
                </a:solidFill>
                <a:latin typeface="Proxima Nova"/>
                <a:ea typeface="Proxima Nova"/>
                <a:cs typeface="Proxima Nova"/>
                <a:sym typeface="Proxima Nova"/>
              </a:rPr>
              <a:t>and other common metals could be used for construction in space. Difficulties include the high cost of spaceflight, unreliable identification of asteroids which are suitable/ lucrative for mining, and ore extraction challenges. </a:t>
            </a:r>
            <a:endParaRPr>
              <a:solidFill>
                <a:schemeClr val="dk1"/>
              </a:solidFill>
              <a:latin typeface="Proxima Nova"/>
              <a:ea typeface="Proxima Nova"/>
              <a:cs typeface="Proxima Nova"/>
              <a:sym typeface="Proxima Nova"/>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Proxima Nova"/>
              <a:ea typeface="Proxima Nova"/>
              <a:cs typeface="Proxima Nova"/>
              <a:sym typeface="Proxima Nova"/>
            </a:endParaRPr>
          </a:p>
          <a:p>
            <a:pPr marL="457200" lvl="0" indent="-298450" algn="l" rtl="0">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Does the availability of abundant precious minerals off Earth devalue these materials on Earth? </a:t>
            </a:r>
            <a:endParaRPr>
              <a:solidFill>
                <a:schemeClr val="dk1"/>
              </a:solidFill>
              <a:latin typeface="Proxima Nova"/>
              <a:ea typeface="Proxima Nova"/>
              <a:cs typeface="Proxima Nova"/>
              <a:sym typeface="Proxima Nova"/>
            </a:endParaRPr>
          </a:p>
          <a:p>
            <a:pPr marL="457200" lvl="0" indent="-298450" algn="l" rtl="0">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These precious materials are often mined in dangerous conditions on Earth, and there is a great cost to human life to obtain them. If they could be mined by machines and minimise that harm to human life should we pursue that? </a:t>
            </a:r>
            <a:endParaRPr>
              <a:solidFill>
                <a:schemeClr val="dk1"/>
              </a:solidFill>
              <a:latin typeface="Proxima Nova"/>
              <a:ea typeface="Proxima Nova"/>
              <a:cs typeface="Proxima Nova"/>
              <a:sym typeface="Proxima Nova"/>
            </a:endParaRPr>
          </a:p>
          <a:p>
            <a:pPr marL="457200" lvl="0" indent="-298450" algn="l" rtl="0">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Is the use of naturally-occuring precious metals essential for humanity’s future? </a:t>
            </a:r>
            <a:endParaRPr>
              <a:solidFill>
                <a:schemeClr val="dk1"/>
              </a:solidFill>
              <a:latin typeface="Proxima Nova"/>
              <a:ea typeface="Proxima Nova"/>
              <a:cs typeface="Proxima Nova"/>
              <a:sym typeface="Proxima Nova"/>
            </a:endParaRPr>
          </a:p>
          <a:p>
            <a:pPr marL="0" lvl="0" indent="0" algn="l" rtl="0">
              <a:spcBef>
                <a:spcPts val="0"/>
              </a:spcBef>
              <a:spcAft>
                <a:spcPts val="0"/>
              </a:spcAft>
              <a:buClr>
                <a:schemeClr val="dk1"/>
              </a:buClr>
              <a:buFont typeface="Arial"/>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eff979bbfb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eff979bbfb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en" i="1">
                <a:solidFill>
                  <a:schemeClr val="dk1"/>
                </a:solidFill>
                <a:latin typeface="Proxima Nova"/>
                <a:ea typeface="Proxima Nova"/>
                <a:cs typeface="Proxima Nova"/>
                <a:sym typeface="Proxima Nova"/>
              </a:rPr>
              <a:t>Background:</a:t>
            </a:r>
            <a:r>
              <a:rPr lang="en">
                <a:solidFill>
                  <a:schemeClr val="dk1"/>
                </a:solidFill>
                <a:latin typeface="Proxima Nova"/>
                <a:ea typeface="Proxima Nova"/>
                <a:cs typeface="Proxima Nova"/>
                <a:sym typeface="Proxima Nova"/>
              </a:rPr>
              <a:t> Take the following example. The Humanity Star, launched into space in January 2018. The sphere was designed to spin rapidly, reflecting the sun’s rays back to Earth and creating a flashing light that can be seen against a backdrop of stars. Orbiting the Earth every ninety minutes and visible from anywhere on the globe, the Humanity Star was designed to be a bright symbol and reminder to all on Earth about our fragile place in the universe. The Humanity Star began its final descent to Earth in March. It burned up on reentry, leaving no trace. The Humanity Star had reflective properties and this led to fears about it disrupting astronomical observations. The creators faced criticism from astronomers after they secretly launched what basically equates to an artificial star into orbit. At times it was called a giant ‘disco ball’ and ‘space graffiti’. </a:t>
            </a:r>
            <a:endParaRPr>
              <a:solidFill>
                <a:schemeClr val="dk1"/>
              </a:solidFill>
              <a:latin typeface="Proxima Nova"/>
              <a:ea typeface="Proxima Nova"/>
              <a:cs typeface="Proxima Nova"/>
              <a:sym typeface="Proxima Nova"/>
            </a:endParaRPr>
          </a:p>
          <a:p>
            <a:pPr marL="0" lvl="0" indent="0" algn="l" rtl="0">
              <a:lnSpc>
                <a:spcPct val="115000"/>
              </a:lnSpc>
              <a:spcBef>
                <a:spcPts val="0"/>
              </a:spcBef>
              <a:spcAft>
                <a:spcPts val="0"/>
              </a:spcAft>
              <a:buClr>
                <a:schemeClr val="dk1"/>
              </a:buClr>
              <a:buSzPts val="1100"/>
              <a:buFont typeface="Arial"/>
              <a:buNone/>
            </a:pPr>
            <a:endParaRPr i="1">
              <a:solidFill>
                <a:schemeClr val="dk1"/>
              </a:solidFill>
              <a:latin typeface="Proxima Nova"/>
              <a:ea typeface="Proxima Nova"/>
              <a:cs typeface="Proxima Nova"/>
              <a:sym typeface="Proxima Nova"/>
            </a:endParaRPr>
          </a:p>
          <a:p>
            <a:pPr marL="457200" lvl="0" indent="-298450" algn="l" rtl="0">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Does the availability of abundant precious minerals off Earth devalue these materials on Earth? </a:t>
            </a:r>
            <a:endParaRPr>
              <a:solidFill>
                <a:schemeClr val="dk1"/>
              </a:solidFill>
              <a:latin typeface="Proxima Nova"/>
              <a:ea typeface="Proxima Nova"/>
              <a:cs typeface="Proxima Nova"/>
              <a:sym typeface="Proxima Nova"/>
            </a:endParaRPr>
          </a:p>
          <a:p>
            <a:pPr marL="457200" lvl="0" indent="-298450" algn="l" rtl="0">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These precious materials are often mined in dangerous conditions on Earth, and there is a great cost to human life to obtain them. If they could be mined by machines and minimise that harm to human life should we pursue that? </a:t>
            </a:r>
            <a:endParaRPr>
              <a:solidFill>
                <a:schemeClr val="dk1"/>
              </a:solidFill>
              <a:latin typeface="Proxima Nova"/>
              <a:ea typeface="Proxima Nova"/>
              <a:cs typeface="Proxima Nova"/>
              <a:sym typeface="Proxima Nova"/>
            </a:endParaRPr>
          </a:p>
          <a:p>
            <a:pPr marL="457200" lvl="0" indent="-298450" algn="l" rtl="0">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Is the use of naturally-occuring precious metals essential for humanity’s future? </a:t>
            </a:r>
            <a:endParaRPr>
              <a:solidFill>
                <a:schemeClr val="dk1"/>
              </a:solidFill>
              <a:latin typeface="Proxima Nova"/>
              <a:ea typeface="Proxima Nova"/>
              <a:cs typeface="Proxima Nova"/>
              <a:sym typeface="Proxima Nova"/>
            </a:endParaRPr>
          </a:p>
          <a:p>
            <a:pPr marL="0" lvl="0" indent="0" algn="l" rtl="0">
              <a:spcBef>
                <a:spcPts val="0"/>
              </a:spcBef>
              <a:spcAft>
                <a:spcPts val="0"/>
              </a:spcAft>
              <a:buClr>
                <a:schemeClr val="dk1"/>
              </a:buClr>
              <a:buFont typeface="Arial"/>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eff979bbfb_0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eff979bbfb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i="1">
                <a:solidFill>
                  <a:schemeClr val="dk1"/>
                </a:solidFill>
                <a:latin typeface="Proxima Nova"/>
                <a:ea typeface="Proxima Nova"/>
                <a:cs typeface="Proxima Nova"/>
                <a:sym typeface="Proxima Nova"/>
              </a:rPr>
              <a:t>Background:</a:t>
            </a:r>
            <a:r>
              <a:rPr lang="en">
                <a:solidFill>
                  <a:schemeClr val="dk1"/>
                </a:solidFill>
                <a:latin typeface="Proxima Nova"/>
                <a:ea typeface="Proxima Nova"/>
                <a:cs typeface="Proxima Nova"/>
                <a:sym typeface="Proxima Nova"/>
              </a:rPr>
              <a:t> A number of companies including SpaceX, Blue Orbital and Virgin Galactic have disrupted the space travel market. By creating partly- or fully-reusable spacecraft, privately funded, these companies have been able to reduce the financial  barrier to space exploration and lower the personal requirements for human spaceflight. In the early days of space exploration from the early 1960s astronauts were often test pilots or defense force personnel. Future passengers on flights run by the companies mentioned will not have to come from those backgrounds. Also in the space shuttle era the NASA cost per kilogram for launching items into space was over $50,000. Private space companies have reduced this cost by a factor of ten or more. However, currently private companies are planning to charge at least hundreds of thousands of dollars per person for even short flights near or into low Earth orbit. It is hoped that improved, reduced-cost technology and early investments from high-paying initial customers will help reduce ticket costs in the coming decades.</a:t>
            </a:r>
            <a:endParaRPr>
              <a:solidFill>
                <a:schemeClr val="dk1"/>
              </a:solidFill>
              <a:latin typeface="Proxima Nova"/>
              <a:ea typeface="Proxima Nova"/>
              <a:cs typeface="Proxima Nova"/>
              <a:sym typeface="Proxima Nova"/>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latin typeface="Proxima Nova"/>
              <a:ea typeface="Proxima Nova"/>
              <a:cs typeface="Proxima Nova"/>
              <a:sym typeface="Proxima Nova"/>
            </a:endParaRPr>
          </a:p>
          <a:p>
            <a:pPr marL="457200" lvl="0" indent="-298450" algn="l" rtl="0">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Who owns space? On Earth when we visit hotels, hotel owners own the property and surrounding land and have a legal right to earn money from it. Is it possible to do that in space?</a:t>
            </a:r>
            <a:endParaRPr>
              <a:solidFill>
                <a:schemeClr val="dk1"/>
              </a:solidFill>
              <a:latin typeface="Proxima Nova"/>
              <a:ea typeface="Proxima Nova"/>
              <a:cs typeface="Proxima Nova"/>
              <a:sym typeface="Proxima Nova"/>
            </a:endParaRPr>
          </a:p>
          <a:p>
            <a:pPr marL="457200" lvl="0" indent="-298450" algn="l" rtl="0">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Is it unethical to pursue this when only the very wealthy can afford it? </a:t>
            </a:r>
            <a:endParaRPr>
              <a:solidFill>
                <a:schemeClr val="dk1"/>
              </a:solidFill>
              <a:latin typeface="Proxima Nova"/>
              <a:ea typeface="Proxima Nova"/>
              <a:cs typeface="Proxima Nova"/>
              <a:sym typeface="Proxima Nova"/>
            </a:endParaRPr>
          </a:p>
          <a:p>
            <a:pPr marL="457200" lvl="0" indent="-298450" algn="l" rtl="0">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There are significant health risks to space travel - such as  loss of bone density due to the loss of calcium, decreased muscle strength, decreased blood plasma, decreased cardiovascular efficiency, increased exposure to radiation, and immune system suppression. Should space tourism companies be responsible for any health impairment to a space tourist - short or long term? </a:t>
            </a:r>
            <a:endParaRPr>
              <a:solidFill>
                <a:schemeClr val="dk1"/>
              </a:solidFill>
              <a:latin typeface="Proxima Nova"/>
              <a:ea typeface="Proxima Nova"/>
              <a:cs typeface="Proxima Nova"/>
              <a:sym typeface="Proxima Nova"/>
            </a:endParaRPr>
          </a:p>
          <a:p>
            <a:pPr marL="0" lvl="0" indent="0" algn="l" rtl="0">
              <a:spcBef>
                <a:spcPts val="0"/>
              </a:spcBef>
              <a:spcAft>
                <a:spcPts val="0"/>
              </a:spcAft>
              <a:buClr>
                <a:schemeClr val="dk1"/>
              </a:buClr>
              <a:buFont typeface="Arial"/>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eff979bbfb_0_1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eff979bbfb_0_1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i="1">
                <a:solidFill>
                  <a:schemeClr val="dk1"/>
                </a:solidFill>
                <a:latin typeface="Proxima Nova"/>
                <a:ea typeface="Proxima Nova"/>
                <a:cs typeface="Proxima Nova"/>
                <a:sym typeface="Proxima Nova"/>
              </a:rPr>
              <a:t>Background:</a:t>
            </a:r>
            <a:r>
              <a:rPr lang="en">
                <a:solidFill>
                  <a:schemeClr val="dk1"/>
                </a:solidFill>
                <a:latin typeface="Proxima Nova"/>
                <a:ea typeface="Proxima Nova"/>
                <a:cs typeface="Proxima Nova"/>
                <a:sym typeface="Proxima Nova"/>
              </a:rPr>
              <a:t> In order to plan for long-term human space exploration space agencies have programmes which use animals for research that would not normally be possible for humans to undergo. This includes altering the gene make up in animals to test what genetic traits work best in space and inbreeding to compare near-identical animals in space and on Earth. </a:t>
            </a:r>
            <a:endParaRPr>
              <a:solidFill>
                <a:schemeClr val="dk1"/>
              </a:solidFill>
              <a:latin typeface="Proxima Nova"/>
              <a:ea typeface="Proxima Nova"/>
              <a:cs typeface="Proxima Nova"/>
              <a:sym typeface="Proxima Nova"/>
            </a:endParaRPr>
          </a:p>
          <a:p>
            <a:pPr marL="457200" lvl="0" indent="-298450" algn="l" rtl="0">
              <a:spcBef>
                <a:spcPts val="100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Is it ok to research and test animals for cosmetics?</a:t>
            </a:r>
            <a:endParaRPr>
              <a:solidFill>
                <a:schemeClr val="dk1"/>
              </a:solidFill>
              <a:latin typeface="Proxima Nova"/>
              <a:ea typeface="Proxima Nova"/>
              <a:cs typeface="Proxima Nova"/>
              <a:sym typeface="Proxima Nova"/>
            </a:endParaRPr>
          </a:p>
          <a:p>
            <a:pPr marL="457200" lvl="0" indent="-298450" algn="l" rtl="0">
              <a:lnSpc>
                <a:spcPct val="115000"/>
              </a:lnSpc>
              <a:spcBef>
                <a:spcPts val="0"/>
              </a:spcBef>
              <a:spcAft>
                <a:spcPts val="0"/>
              </a:spcAft>
              <a:buClr>
                <a:schemeClr val="dk1"/>
              </a:buClr>
              <a:buSzPts val="1100"/>
              <a:buChar char="●"/>
            </a:pPr>
            <a:r>
              <a:rPr lang="en">
                <a:solidFill>
                  <a:schemeClr val="dk1"/>
                </a:solidFill>
              </a:rPr>
              <a:t>Is it ok to research and test animals to safeguard human lives?</a:t>
            </a:r>
            <a:endParaRPr>
              <a:solidFill>
                <a:schemeClr val="dk1"/>
              </a:solidFill>
              <a:latin typeface="Proxima Nova"/>
              <a:ea typeface="Proxima Nova"/>
              <a:cs typeface="Proxima Nova"/>
              <a:sym typeface="Proxima Nova"/>
            </a:endParaRPr>
          </a:p>
          <a:p>
            <a:pPr marL="457200" lvl="0" indent="-298450" algn="l" rtl="0">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Is human life more important than animal life?</a:t>
            </a:r>
            <a:endParaRPr>
              <a:solidFill>
                <a:schemeClr val="dk1"/>
              </a:solidFill>
              <a:latin typeface="Proxima Nova"/>
              <a:ea typeface="Proxima Nova"/>
              <a:cs typeface="Proxima Nova"/>
              <a:sym typeface="Proxima Nova"/>
            </a:endParaRPr>
          </a:p>
          <a:p>
            <a:pPr marL="457200" lvl="0" indent="-298450" algn="l" rtl="0">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Is it problematic that animals can’t consent?</a:t>
            </a:r>
            <a:endParaRPr>
              <a:solidFill>
                <a:schemeClr val="dk1"/>
              </a:solidFill>
              <a:latin typeface="Proxima Nova"/>
              <a:ea typeface="Proxima Nova"/>
              <a:cs typeface="Proxima Nova"/>
              <a:sym typeface="Proxima Nova"/>
            </a:endParaRPr>
          </a:p>
          <a:p>
            <a:pPr marL="457200" lvl="0" indent="-298450" algn="l" rtl="0">
              <a:lnSpc>
                <a:spcPct val="115000"/>
              </a:lnSpc>
              <a:spcBef>
                <a:spcPts val="0"/>
              </a:spcBef>
              <a:spcAft>
                <a:spcPts val="0"/>
              </a:spcAft>
              <a:buClr>
                <a:schemeClr val="dk1"/>
              </a:buClr>
              <a:buSzPts val="1100"/>
              <a:buChar char="●"/>
            </a:pPr>
            <a:r>
              <a:rPr lang="en">
                <a:solidFill>
                  <a:schemeClr val="dk1"/>
                </a:solidFill>
              </a:rPr>
              <a:t>If it is proven that a high percentage of animals used in space research survive and lead long lives, does that make the practice more acceptable?</a:t>
            </a:r>
            <a:endParaRPr>
              <a:solidFill>
                <a:schemeClr val="dk1"/>
              </a:solidFill>
            </a:endParaRPr>
          </a:p>
          <a:p>
            <a:pPr marL="457200" lvl="0" indent="-298450" algn="l" rtl="0">
              <a:spcBef>
                <a:spcPts val="0"/>
              </a:spcBef>
              <a:spcAft>
                <a:spcPts val="0"/>
              </a:spcAft>
              <a:buClr>
                <a:schemeClr val="dk1"/>
              </a:buClr>
              <a:buSzPts val="1100"/>
              <a:buFont typeface="Proxima Nova"/>
              <a:buChar char="●"/>
            </a:pPr>
            <a:r>
              <a:rPr lang="en">
                <a:solidFill>
                  <a:schemeClr val="dk1"/>
                </a:solidFill>
                <a:latin typeface="Proxima Nova"/>
                <a:ea typeface="Proxima Nova"/>
                <a:cs typeface="Proxima Nova"/>
                <a:sym typeface="Proxima Nova"/>
              </a:rPr>
              <a:t>Can humans really consent when there is a monetary incentive? Eg. Does this encourage people in low economic positions to participate in a potentially dangerous situation?</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eff979bbfb_0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eff979bbfb_0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Clr>
                <a:schemeClr val="dk1"/>
              </a:buClr>
              <a:buSzPts val="1100"/>
              <a:buFont typeface="Arial"/>
              <a:buNone/>
            </a:pPr>
            <a:r>
              <a:rPr lang="en" i="1">
                <a:solidFill>
                  <a:schemeClr val="dk1"/>
                </a:solidFill>
                <a:latin typeface="Proxima Nova"/>
                <a:ea typeface="Proxima Nova"/>
                <a:cs typeface="Proxima Nova"/>
                <a:sym typeface="Proxima Nova"/>
              </a:rPr>
              <a:t>Background Info: </a:t>
            </a:r>
            <a:r>
              <a:rPr lang="en">
                <a:solidFill>
                  <a:schemeClr val="dk1"/>
                </a:solidFill>
                <a:latin typeface="Proxima Nova"/>
                <a:ea typeface="Proxima Nova"/>
                <a:cs typeface="Proxima Nova"/>
                <a:sym typeface="Proxima Nova"/>
              </a:rPr>
              <a:t>The Soviets and Americans left hundreds of items on the moon surface. We now have pieces of rockets, satellites, space cars and thousands of smaller items (like numerous bags of human waste). Some items were left in commemoration and celebration, such as flags, family photos of astronauts, commemorative plaques, and goodwill messages from country leaders. Other items were left to avoid extra weight on the return journey. </a:t>
            </a:r>
            <a:endParaRPr>
              <a:solidFill>
                <a:schemeClr val="dk1"/>
              </a:solidFill>
              <a:latin typeface="Proxima Nova"/>
              <a:ea typeface="Proxima Nova"/>
              <a:cs typeface="Proxima Nova"/>
              <a:sym typeface="Proxima Nova"/>
            </a:endParaRPr>
          </a:p>
          <a:p>
            <a:pPr marL="0" lvl="0" indent="0" algn="l" rtl="0">
              <a:spcBef>
                <a:spcPts val="0"/>
              </a:spcBef>
              <a:spcAft>
                <a:spcPts val="0"/>
              </a:spcAft>
              <a:buClr>
                <a:schemeClr val="dk1"/>
              </a:buClr>
              <a:buFont typeface="Arial"/>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Slide Blu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6F64B39-2364-7247-92AA-A7AEAB13B57A}"/>
              </a:ext>
            </a:extLst>
          </p:cNvPr>
          <p:cNvSpPr/>
          <p:nvPr userDrawn="1"/>
        </p:nvSpPr>
        <p:spPr>
          <a:xfrm>
            <a:off x="4510172" y="0"/>
            <a:ext cx="4334355" cy="5155788"/>
          </a:xfrm>
          <a:prstGeom prst="rect">
            <a:avLst/>
          </a:prstGeom>
          <a:gradFill>
            <a:gsLst>
              <a:gs pos="0">
                <a:srgbClr val="4CA7DA"/>
              </a:gs>
              <a:gs pos="100000">
                <a:srgbClr val="396B99"/>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dirty="0"/>
          </a:p>
        </p:txBody>
      </p:sp>
      <p:sp>
        <p:nvSpPr>
          <p:cNvPr id="13" name="Rectangle 12">
            <a:extLst>
              <a:ext uri="{FF2B5EF4-FFF2-40B4-BE49-F238E27FC236}">
                <a16:creationId xmlns:a16="http://schemas.microsoft.com/office/drawing/2014/main" id="{72A9D1A1-C4D1-4443-A885-E0AF4678F839}"/>
              </a:ext>
            </a:extLst>
          </p:cNvPr>
          <p:cNvSpPr/>
          <p:nvPr userDrawn="1"/>
        </p:nvSpPr>
        <p:spPr>
          <a:xfrm>
            <a:off x="4510173" y="4151446"/>
            <a:ext cx="4334356" cy="7139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2" name="Title 1"/>
          <p:cNvSpPr>
            <a:spLocks noGrp="1"/>
          </p:cNvSpPr>
          <p:nvPr>
            <p:ph type="ctrTitle"/>
          </p:nvPr>
        </p:nvSpPr>
        <p:spPr>
          <a:xfrm>
            <a:off x="4629199" y="1016439"/>
            <a:ext cx="4019211" cy="819596"/>
          </a:xfrm>
        </p:spPr>
        <p:txBody>
          <a:bodyPr>
            <a:noAutofit/>
          </a:bodyPr>
          <a:lstStyle>
            <a:lvl1pPr>
              <a:defRPr sz="2400" b="1" i="0">
                <a:solidFill>
                  <a:schemeClr val="bg1"/>
                </a:solidFill>
              </a:defRPr>
            </a:lvl1pPr>
          </a:lstStyle>
          <a:p>
            <a:r>
              <a:rPr lang="en-US" dirty="0"/>
              <a:t>Click to edit Master title style</a:t>
            </a:r>
            <a:endParaRPr dirty="0"/>
          </a:p>
        </p:txBody>
      </p:sp>
      <p:sp>
        <p:nvSpPr>
          <p:cNvPr id="3" name="Subtitle 2"/>
          <p:cNvSpPr>
            <a:spLocks noGrp="1"/>
          </p:cNvSpPr>
          <p:nvPr>
            <p:ph type="subTitle" idx="1"/>
          </p:nvPr>
        </p:nvSpPr>
        <p:spPr>
          <a:xfrm>
            <a:off x="4629199" y="2035733"/>
            <a:ext cx="4019211" cy="332672"/>
          </a:xfrm>
        </p:spPr>
        <p:txBody>
          <a:bodyPr>
            <a:normAutofit/>
          </a:bodyPr>
          <a:lstStyle>
            <a:lvl1pPr marL="0" indent="0" algn="l">
              <a:spcBef>
                <a:spcPts val="225"/>
              </a:spcBef>
              <a:buNone/>
              <a:defRPr sz="1200" b="0" i="0">
                <a:solidFill>
                  <a:schemeClr val="bg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endParaRPr dirty="0"/>
          </a:p>
        </p:txBody>
      </p:sp>
      <p:sp>
        <p:nvSpPr>
          <p:cNvPr id="9" name="Picture Placeholder 8">
            <a:extLst>
              <a:ext uri="{FF2B5EF4-FFF2-40B4-BE49-F238E27FC236}">
                <a16:creationId xmlns:a16="http://schemas.microsoft.com/office/drawing/2014/main" id="{39828BC2-66CE-9545-BFB5-87F6540E7D57}"/>
              </a:ext>
            </a:extLst>
          </p:cNvPr>
          <p:cNvSpPr>
            <a:spLocks noGrp="1"/>
          </p:cNvSpPr>
          <p:nvPr>
            <p:ph type="pic" sz="quarter" idx="10" hasCustomPrompt="1"/>
          </p:nvPr>
        </p:nvSpPr>
        <p:spPr>
          <a:xfrm>
            <a:off x="4510172" y="4151446"/>
            <a:ext cx="4334355" cy="713950"/>
          </a:xfrm>
        </p:spPr>
        <p:txBody>
          <a:bodyPr anchor="ctr"/>
          <a:lstStyle>
            <a:lvl1pPr marL="0" indent="0" algn="ctr">
              <a:buNone/>
              <a:defRPr b="0" i="0"/>
            </a:lvl1pPr>
          </a:lstStyle>
          <a:p>
            <a:r>
              <a:rPr lang="en-US" dirty="0"/>
              <a:t>Click to add Logo</a:t>
            </a:r>
          </a:p>
        </p:txBody>
      </p:sp>
      <p:pic>
        <p:nvPicPr>
          <p:cNvPr id="11" name="Picture 10">
            <a:extLst>
              <a:ext uri="{FF2B5EF4-FFF2-40B4-BE49-F238E27FC236}">
                <a16:creationId xmlns:a16="http://schemas.microsoft.com/office/drawing/2014/main" id="{6C3A3792-D837-FE4E-9E28-6FE83C135D7E}"/>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166606" y="259773"/>
            <a:ext cx="3884591" cy="3884591"/>
          </a:xfrm>
          <a:prstGeom prst="rect">
            <a:avLst/>
          </a:prstGeom>
        </p:spPr>
      </p:pic>
      <p:pic>
        <p:nvPicPr>
          <p:cNvPr id="14" name="Picture 13">
            <a:extLst>
              <a:ext uri="{FF2B5EF4-FFF2-40B4-BE49-F238E27FC236}">
                <a16:creationId xmlns:a16="http://schemas.microsoft.com/office/drawing/2014/main" id="{8F81E5B4-90ED-464B-85D2-50E1352B177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649155" y="4388132"/>
            <a:ext cx="422180" cy="281453"/>
          </a:xfrm>
          <a:prstGeom prst="rect">
            <a:avLst/>
          </a:prstGeom>
        </p:spPr>
      </p:pic>
      <p:sp>
        <p:nvSpPr>
          <p:cNvPr id="15" name="TextBox 14">
            <a:extLst>
              <a:ext uri="{FF2B5EF4-FFF2-40B4-BE49-F238E27FC236}">
                <a16:creationId xmlns:a16="http://schemas.microsoft.com/office/drawing/2014/main" id="{32AD7F2E-49E1-1F48-BEE2-61E045C50012}"/>
              </a:ext>
            </a:extLst>
          </p:cNvPr>
          <p:cNvSpPr txBox="1"/>
          <p:nvPr userDrawn="1"/>
        </p:nvSpPr>
        <p:spPr>
          <a:xfrm>
            <a:off x="1182640" y="4401901"/>
            <a:ext cx="2807468" cy="276999"/>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600" b="0" i="0" dirty="0">
                <a:solidFill>
                  <a:srgbClr val="7F7F7F"/>
                </a:solidFill>
                <a:latin typeface="Open Sans Light" panose="020B0306030504020204" pitchFamily="34" charset="0"/>
                <a:ea typeface="Open Sans Light" panose="020B0306030504020204" pitchFamily="34" charset="0"/>
                <a:cs typeface="Open Sans Light" panose="020B0306030504020204" pitchFamily="34" charset="0"/>
              </a:rPr>
              <a:t>This project received funding from the European Union’s Horizon 2020 research and innovation programme under grant agreement No 824586.</a:t>
            </a:r>
            <a:endParaRPr lang="en-US" sz="825" b="0" i="0" dirty="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29762551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Google Shape;55;p14"/>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Google Shape;56;p14"/>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Google Shape;57;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Google Shape;59;p15"/>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Google Shape;60;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Google Shape;63;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64" name="Google Shape;64;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Google Shape;67;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Google Shape;68;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Google Shape;69;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Google Shape;71;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Google Shape;72;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Google Shape;74;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Google Shape;75;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Google Shape;76;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Google Shape;78;p2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Google Shape;79;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Google Shape;83;p2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Google Shape;84;p2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Google Shape;85;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Google Shape;87;p2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endParaRPr/>
          </a:p>
        </p:txBody>
      </p:sp>
      <p:sp>
        <p:nvSpPr>
          <p:cNvPr id="88" name="Google Shape;88;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Google Shape;90;p2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Google Shape;91;p2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Google Shape;92;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Google Shape;94;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2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01" name="Google Shape;101;p2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02" name="Google Shape;102;p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3"/>
        <p:cNvGrpSpPr/>
        <p:nvPr/>
      </p:nvGrpSpPr>
      <p:grpSpPr>
        <a:xfrm>
          <a:off x="0" y="0"/>
          <a:ext cx="0" cy="0"/>
          <a:chOff x="0" y="0"/>
          <a:chExt cx="0" cy="0"/>
        </a:xfrm>
      </p:grpSpPr>
      <p:sp>
        <p:nvSpPr>
          <p:cNvPr id="104" name="Google Shape;104;p2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5" name="Google Shape;105;p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6"/>
        <p:cNvGrpSpPr/>
        <p:nvPr/>
      </p:nvGrpSpPr>
      <p:grpSpPr>
        <a:xfrm>
          <a:off x="0" y="0"/>
          <a:ext cx="0" cy="0"/>
          <a:chOff x="0" y="0"/>
          <a:chExt cx="0" cy="0"/>
        </a:xfrm>
      </p:grpSpPr>
      <p:sp>
        <p:nvSpPr>
          <p:cNvPr id="107" name="Google Shape;107;p2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FFFFFF"/>
              </a:buClr>
              <a:buSzPts val="2800"/>
              <a:buNone/>
              <a:defRPr>
                <a:solidFill>
                  <a:srgbClr val="FFFFFF"/>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8" name="Google Shape;108;p2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Clr>
                <a:srgbClr val="FFFFFF"/>
              </a:buClr>
              <a:buSzPts val="1800"/>
              <a:buChar char="●"/>
              <a:defRPr>
                <a:solidFill>
                  <a:srgbClr val="FFFFFF"/>
                </a:solidFill>
              </a:defRPr>
            </a:lvl1pPr>
            <a:lvl2pPr marL="914400" lvl="1" indent="-317500" rtl="0">
              <a:spcBef>
                <a:spcPts val="1600"/>
              </a:spcBef>
              <a:spcAft>
                <a:spcPts val="0"/>
              </a:spcAft>
              <a:buClr>
                <a:srgbClr val="FFFFFF"/>
              </a:buClr>
              <a:buSzPts val="1400"/>
              <a:buChar char="○"/>
              <a:defRPr>
                <a:solidFill>
                  <a:srgbClr val="FFFFFF"/>
                </a:solidFill>
              </a:defRPr>
            </a:lvl2pPr>
            <a:lvl3pPr marL="1371600" lvl="2" indent="-317500" rtl="0">
              <a:spcBef>
                <a:spcPts val="1600"/>
              </a:spcBef>
              <a:spcAft>
                <a:spcPts val="0"/>
              </a:spcAft>
              <a:buClr>
                <a:srgbClr val="FFFFFF"/>
              </a:buClr>
              <a:buSzPts val="1400"/>
              <a:buChar char="■"/>
              <a:defRPr>
                <a:solidFill>
                  <a:srgbClr val="FFFFFF"/>
                </a:solidFill>
              </a:defRPr>
            </a:lvl3pPr>
            <a:lvl4pPr marL="1828800" lvl="3" indent="-317500" rtl="0">
              <a:spcBef>
                <a:spcPts val="1600"/>
              </a:spcBef>
              <a:spcAft>
                <a:spcPts val="0"/>
              </a:spcAft>
              <a:buClr>
                <a:srgbClr val="FFFFFF"/>
              </a:buClr>
              <a:buSzPts val="1400"/>
              <a:buChar char="●"/>
              <a:defRPr>
                <a:solidFill>
                  <a:srgbClr val="FFFFFF"/>
                </a:solidFill>
              </a:defRPr>
            </a:lvl4pPr>
            <a:lvl5pPr marL="2286000" lvl="4" indent="-317500" rtl="0">
              <a:spcBef>
                <a:spcPts val="1600"/>
              </a:spcBef>
              <a:spcAft>
                <a:spcPts val="0"/>
              </a:spcAft>
              <a:buClr>
                <a:srgbClr val="FFFFFF"/>
              </a:buClr>
              <a:buSzPts val="1400"/>
              <a:buChar char="○"/>
              <a:defRPr>
                <a:solidFill>
                  <a:srgbClr val="FFFFFF"/>
                </a:solidFill>
              </a:defRPr>
            </a:lvl5pPr>
            <a:lvl6pPr marL="2743200" lvl="5" indent="-317500" rtl="0">
              <a:spcBef>
                <a:spcPts val="1600"/>
              </a:spcBef>
              <a:spcAft>
                <a:spcPts val="0"/>
              </a:spcAft>
              <a:buClr>
                <a:srgbClr val="FFFFFF"/>
              </a:buClr>
              <a:buSzPts val="1400"/>
              <a:buChar char="■"/>
              <a:defRPr>
                <a:solidFill>
                  <a:srgbClr val="FFFFFF"/>
                </a:solidFill>
              </a:defRPr>
            </a:lvl6pPr>
            <a:lvl7pPr marL="3200400" lvl="6" indent="-317500" rtl="0">
              <a:spcBef>
                <a:spcPts val="1600"/>
              </a:spcBef>
              <a:spcAft>
                <a:spcPts val="0"/>
              </a:spcAft>
              <a:buClr>
                <a:srgbClr val="FFFFFF"/>
              </a:buClr>
              <a:buSzPts val="1400"/>
              <a:buChar char="●"/>
              <a:defRPr>
                <a:solidFill>
                  <a:srgbClr val="FFFFFF"/>
                </a:solidFill>
              </a:defRPr>
            </a:lvl7pPr>
            <a:lvl8pPr marL="3657600" lvl="7" indent="-317500" rtl="0">
              <a:spcBef>
                <a:spcPts val="1600"/>
              </a:spcBef>
              <a:spcAft>
                <a:spcPts val="0"/>
              </a:spcAft>
              <a:buClr>
                <a:srgbClr val="FFFFFF"/>
              </a:buClr>
              <a:buSzPts val="1400"/>
              <a:buChar char="○"/>
              <a:defRPr>
                <a:solidFill>
                  <a:srgbClr val="FFFFFF"/>
                </a:solidFill>
              </a:defRPr>
            </a:lvl8pPr>
            <a:lvl9pPr marL="4114800" lvl="8" indent="-317500" rtl="0">
              <a:spcBef>
                <a:spcPts val="1600"/>
              </a:spcBef>
              <a:spcAft>
                <a:spcPts val="1600"/>
              </a:spcAft>
              <a:buClr>
                <a:srgbClr val="FFFFFF"/>
              </a:buClr>
              <a:buSzPts val="1400"/>
              <a:buChar char="■"/>
              <a:defRPr>
                <a:solidFill>
                  <a:srgbClr val="FFFFFF"/>
                </a:solidFill>
              </a:defRPr>
            </a:lvl9pPr>
          </a:lstStyle>
          <a:p>
            <a:endParaRPr/>
          </a:p>
        </p:txBody>
      </p:sp>
      <p:sp>
        <p:nvSpPr>
          <p:cNvPr id="109" name="Google Shape;109;p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11"/>
        <p:cNvGrpSpPr/>
        <p:nvPr/>
      </p:nvGrpSpPr>
      <p:grpSpPr>
        <a:xfrm>
          <a:off x="0" y="0"/>
          <a:ext cx="0" cy="0"/>
          <a:chOff x="0" y="0"/>
          <a:chExt cx="0" cy="0"/>
        </a:xfrm>
      </p:grpSpPr>
      <p:sp>
        <p:nvSpPr>
          <p:cNvPr id="112" name="Google Shape;112;p2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3" name="Google Shape;113;p29"/>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4" name="Google Shape;114;p29"/>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5" name="Google Shape;115;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6"/>
        <p:cNvGrpSpPr/>
        <p:nvPr/>
      </p:nvGrpSpPr>
      <p:grpSpPr>
        <a:xfrm>
          <a:off x="0" y="0"/>
          <a:ext cx="0" cy="0"/>
          <a:chOff x="0" y="0"/>
          <a:chExt cx="0" cy="0"/>
        </a:xfrm>
      </p:grpSpPr>
      <p:sp>
        <p:nvSpPr>
          <p:cNvPr id="117" name="Google Shape;117;p3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8" name="Google Shape;118;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9"/>
        <p:cNvGrpSpPr/>
        <p:nvPr/>
      </p:nvGrpSpPr>
      <p:grpSpPr>
        <a:xfrm>
          <a:off x="0" y="0"/>
          <a:ext cx="0" cy="0"/>
          <a:chOff x="0" y="0"/>
          <a:chExt cx="0" cy="0"/>
        </a:xfrm>
      </p:grpSpPr>
      <p:sp>
        <p:nvSpPr>
          <p:cNvPr id="120" name="Google Shape;120;p31"/>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21" name="Google Shape;121;p31"/>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22" name="Google Shape;122;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23"/>
        <p:cNvGrpSpPr/>
        <p:nvPr/>
      </p:nvGrpSpPr>
      <p:grpSpPr>
        <a:xfrm>
          <a:off x="0" y="0"/>
          <a:ext cx="0" cy="0"/>
          <a:chOff x="0" y="0"/>
          <a:chExt cx="0" cy="0"/>
        </a:xfrm>
      </p:grpSpPr>
      <p:sp>
        <p:nvSpPr>
          <p:cNvPr id="124" name="Google Shape;124;p32"/>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25" name="Google Shape;125;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6"/>
        <p:cNvGrpSpPr/>
        <p:nvPr/>
      </p:nvGrpSpPr>
      <p:grpSpPr>
        <a:xfrm>
          <a:off x="0" y="0"/>
          <a:ext cx="0" cy="0"/>
          <a:chOff x="0" y="0"/>
          <a:chExt cx="0" cy="0"/>
        </a:xfrm>
      </p:grpSpPr>
      <p:sp>
        <p:nvSpPr>
          <p:cNvPr id="127" name="Google Shape;127;p3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33"/>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9" name="Google Shape;129;p3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30" name="Google Shape;130;p33"/>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31" name="Google Shape;131;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32"/>
        <p:cNvGrpSpPr/>
        <p:nvPr/>
      </p:nvGrpSpPr>
      <p:grpSpPr>
        <a:xfrm>
          <a:off x="0" y="0"/>
          <a:ext cx="0" cy="0"/>
          <a:chOff x="0" y="0"/>
          <a:chExt cx="0" cy="0"/>
        </a:xfrm>
      </p:grpSpPr>
      <p:sp>
        <p:nvSpPr>
          <p:cNvPr id="133" name="Google Shape;133;p34"/>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1800"/>
              <a:buNone/>
              <a:defRPr/>
            </a:lvl1pPr>
          </a:lstStyle>
          <a:p>
            <a:endParaRPr/>
          </a:p>
        </p:txBody>
      </p:sp>
      <p:sp>
        <p:nvSpPr>
          <p:cNvPr id="134" name="Google Shape;13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35"/>
        <p:cNvGrpSpPr/>
        <p:nvPr/>
      </p:nvGrpSpPr>
      <p:grpSpPr>
        <a:xfrm>
          <a:off x="0" y="0"/>
          <a:ext cx="0" cy="0"/>
          <a:chOff x="0" y="0"/>
          <a:chExt cx="0" cy="0"/>
        </a:xfrm>
      </p:grpSpPr>
      <p:sp>
        <p:nvSpPr>
          <p:cNvPr id="136" name="Google Shape;136;p3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7" name="Google Shape;137;p35"/>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8" name="Google Shape;138;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9"/>
        <p:cNvGrpSpPr/>
        <p:nvPr/>
      </p:nvGrpSpPr>
      <p:grpSpPr>
        <a:xfrm>
          <a:off x="0" y="0"/>
          <a:ext cx="0" cy="0"/>
          <a:chOff x="0" y="0"/>
          <a:chExt cx="0" cy="0"/>
        </a:xfrm>
      </p:grpSpPr>
      <p:sp>
        <p:nvSpPr>
          <p:cNvPr id="140" name="Google Shape;140;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_Title Slide Blue">
  <p:cSld name="1_Title Slide Blue">
    <p:spTree>
      <p:nvGrpSpPr>
        <p:cNvPr id="1" name="Shape 141"/>
        <p:cNvGrpSpPr/>
        <p:nvPr/>
      </p:nvGrpSpPr>
      <p:grpSpPr>
        <a:xfrm>
          <a:off x="0" y="0"/>
          <a:ext cx="0" cy="0"/>
          <a:chOff x="0" y="0"/>
          <a:chExt cx="0" cy="0"/>
        </a:xfrm>
      </p:grpSpPr>
      <p:sp>
        <p:nvSpPr>
          <p:cNvPr id="142" name="Google Shape;142;p37"/>
          <p:cNvSpPr/>
          <p:nvPr/>
        </p:nvSpPr>
        <p:spPr>
          <a:xfrm>
            <a:off x="4510088" y="0"/>
            <a:ext cx="4333800" cy="5155500"/>
          </a:xfrm>
          <a:prstGeom prst="rect">
            <a:avLst/>
          </a:prstGeom>
          <a:gradFill>
            <a:gsLst>
              <a:gs pos="0">
                <a:srgbClr val="4CA7DA"/>
              </a:gs>
              <a:gs pos="100000">
                <a:srgbClr val="396B99"/>
              </a:gs>
            </a:gsLst>
            <a:lin ang="2700006" scaled="0"/>
          </a:gra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43" name="Google Shape;143;p37"/>
          <p:cNvSpPr/>
          <p:nvPr/>
        </p:nvSpPr>
        <p:spPr>
          <a:xfrm>
            <a:off x="4510088" y="4151710"/>
            <a:ext cx="4333800" cy="7134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pic>
        <p:nvPicPr>
          <p:cNvPr id="144" name="Google Shape;144;p37"/>
          <p:cNvPicPr preferRelativeResize="0"/>
          <p:nvPr/>
        </p:nvPicPr>
        <p:blipFill rotWithShape="1">
          <a:blip r:embed="rId2">
            <a:alphaModFix/>
          </a:blip>
          <a:srcRect/>
          <a:stretch/>
        </p:blipFill>
        <p:spPr>
          <a:xfrm>
            <a:off x="166688" y="259556"/>
            <a:ext cx="3885009" cy="3885009"/>
          </a:xfrm>
          <a:prstGeom prst="rect">
            <a:avLst/>
          </a:prstGeom>
          <a:noFill/>
          <a:ln>
            <a:noFill/>
          </a:ln>
        </p:spPr>
      </p:pic>
      <p:pic>
        <p:nvPicPr>
          <p:cNvPr id="145" name="Google Shape;145;p37"/>
          <p:cNvPicPr preferRelativeResize="0"/>
          <p:nvPr/>
        </p:nvPicPr>
        <p:blipFill rotWithShape="1">
          <a:blip r:embed="rId3">
            <a:alphaModFix/>
          </a:blip>
          <a:srcRect/>
          <a:stretch/>
        </p:blipFill>
        <p:spPr>
          <a:xfrm>
            <a:off x="648891" y="4388644"/>
            <a:ext cx="422671" cy="280987"/>
          </a:xfrm>
          <a:prstGeom prst="rect">
            <a:avLst/>
          </a:prstGeom>
          <a:noFill/>
          <a:ln>
            <a:noFill/>
          </a:ln>
        </p:spPr>
      </p:pic>
      <p:sp>
        <p:nvSpPr>
          <p:cNvPr id="146" name="Google Shape;146;p37"/>
          <p:cNvSpPr txBox="1"/>
          <p:nvPr/>
        </p:nvSpPr>
        <p:spPr>
          <a:xfrm>
            <a:off x="1182291" y="4401741"/>
            <a:ext cx="2807700" cy="2538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600" b="0" i="0" u="none" strike="noStrike" cap="none">
                <a:solidFill>
                  <a:srgbClr val="7F7F7F"/>
                </a:solidFill>
                <a:latin typeface="Open Sans Light"/>
                <a:ea typeface="Open Sans Light"/>
                <a:cs typeface="Open Sans Light"/>
                <a:sym typeface="Open Sans Light"/>
              </a:rPr>
              <a:t>This project received funding from the European Union’s Horizon 2020 research and innovation programme under grant agreement No 824586.</a:t>
            </a:r>
            <a:endParaRPr sz="800" b="0" i="0" u="none" strike="noStrike" cap="none">
              <a:solidFill>
                <a:schemeClr val="dk1"/>
              </a:solidFill>
              <a:latin typeface="Open Sans Light"/>
              <a:ea typeface="Open Sans Light"/>
              <a:cs typeface="Open Sans Light"/>
              <a:sym typeface="Open Sans Light"/>
            </a:endParaRPr>
          </a:p>
        </p:txBody>
      </p:sp>
      <p:sp>
        <p:nvSpPr>
          <p:cNvPr id="147" name="Google Shape;147;p37"/>
          <p:cNvSpPr txBox="1">
            <a:spLocks noGrp="1"/>
          </p:cNvSpPr>
          <p:nvPr>
            <p:ph type="ctrTitle"/>
          </p:nvPr>
        </p:nvSpPr>
        <p:spPr>
          <a:xfrm>
            <a:off x="4629199" y="1016439"/>
            <a:ext cx="4019100" cy="819600"/>
          </a:xfrm>
          <a:prstGeom prst="rect">
            <a:avLst/>
          </a:prstGeom>
          <a:noFill/>
          <a:ln>
            <a:noFill/>
          </a:ln>
        </p:spPr>
        <p:txBody>
          <a:bodyPr spcFirstLastPara="1" wrap="square" lIns="68575" tIns="34275" rIns="68575" bIns="34275" anchor="ctr" anchorCtr="0">
            <a:noAutofit/>
          </a:bodyPr>
          <a:lstStyle>
            <a:lvl1pPr lvl="0" algn="l" rtl="0">
              <a:lnSpc>
                <a:spcPct val="90000"/>
              </a:lnSpc>
              <a:spcBef>
                <a:spcPts val="0"/>
              </a:spcBef>
              <a:spcAft>
                <a:spcPts val="0"/>
              </a:spcAft>
              <a:buClr>
                <a:schemeClr val="lt1"/>
              </a:buClr>
              <a:buSzPts val="2400"/>
              <a:buFont typeface="Calibri"/>
              <a:buNone/>
              <a:defRPr sz="2400" b="1" i="0">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8" name="Google Shape;148;p37"/>
          <p:cNvSpPr txBox="1">
            <a:spLocks noGrp="1"/>
          </p:cNvSpPr>
          <p:nvPr>
            <p:ph type="subTitle" idx="1"/>
          </p:nvPr>
        </p:nvSpPr>
        <p:spPr>
          <a:xfrm>
            <a:off x="4629199" y="2035732"/>
            <a:ext cx="4019100" cy="332700"/>
          </a:xfrm>
          <a:prstGeom prst="rect">
            <a:avLst/>
          </a:prstGeom>
          <a:noFill/>
          <a:ln>
            <a:noFill/>
          </a:ln>
        </p:spPr>
        <p:txBody>
          <a:bodyPr spcFirstLastPara="1" wrap="square" lIns="68575" tIns="34275" rIns="68575" bIns="34275" anchor="t" anchorCtr="0">
            <a:normAutofit/>
          </a:bodyPr>
          <a:lstStyle>
            <a:lvl1pPr lvl="0" algn="l" rtl="0">
              <a:lnSpc>
                <a:spcPct val="90000"/>
              </a:lnSpc>
              <a:spcBef>
                <a:spcPts val="200"/>
              </a:spcBef>
              <a:spcAft>
                <a:spcPts val="0"/>
              </a:spcAft>
              <a:buClr>
                <a:schemeClr val="lt1"/>
              </a:buClr>
              <a:buSzPts val="1200"/>
              <a:buNone/>
              <a:defRPr sz="1200" b="0" i="0">
                <a:solidFill>
                  <a:schemeClr val="lt1"/>
                </a:solidFill>
              </a:defRPr>
            </a:lvl1pPr>
            <a:lvl2pPr lvl="1" algn="ctr" rtl="0">
              <a:lnSpc>
                <a:spcPct val="90000"/>
              </a:lnSpc>
              <a:spcBef>
                <a:spcPts val="1600"/>
              </a:spcBef>
              <a:spcAft>
                <a:spcPts val="0"/>
              </a:spcAft>
              <a:buClr>
                <a:srgbClr val="888888"/>
              </a:buClr>
              <a:buSzPts val="1800"/>
              <a:buNone/>
              <a:defRPr>
                <a:solidFill>
                  <a:srgbClr val="888888"/>
                </a:solidFill>
              </a:defRPr>
            </a:lvl2pPr>
            <a:lvl3pPr lvl="2" algn="ctr" rtl="0">
              <a:lnSpc>
                <a:spcPct val="90000"/>
              </a:lnSpc>
              <a:spcBef>
                <a:spcPts val="1600"/>
              </a:spcBef>
              <a:spcAft>
                <a:spcPts val="0"/>
              </a:spcAft>
              <a:buClr>
                <a:srgbClr val="888888"/>
              </a:buClr>
              <a:buSzPts val="1500"/>
              <a:buNone/>
              <a:defRPr>
                <a:solidFill>
                  <a:srgbClr val="888888"/>
                </a:solidFill>
              </a:defRPr>
            </a:lvl3pPr>
            <a:lvl4pPr lvl="3" algn="ctr" rtl="0">
              <a:lnSpc>
                <a:spcPct val="90000"/>
              </a:lnSpc>
              <a:spcBef>
                <a:spcPts val="1600"/>
              </a:spcBef>
              <a:spcAft>
                <a:spcPts val="0"/>
              </a:spcAft>
              <a:buClr>
                <a:srgbClr val="888888"/>
              </a:buClr>
              <a:buSzPts val="1400"/>
              <a:buNone/>
              <a:defRPr>
                <a:solidFill>
                  <a:srgbClr val="888888"/>
                </a:solidFill>
              </a:defRPr>
            </a:lvl4pPr>
            <a:lvl5pPr lvl="4" algn="ctr" rtl="0">
              <a:lnSpc>
                <a:spcPct val="90000"/>
              </a:lnSpc>
              <a:spcBef>
                <a:spcPts val="1600"/>
              </a:spcBef>
              <a:spcAft>
                <a:spcPts val="0"/>
              </a:spcAft>
              <a:buClr>
                <a:srgbClr val="888888"/>
              </a:buClr>
              <a:buSzPts val="1400"/>
              <a:buNone/>
              <a:defRPr>
                <a:solidFill>
                  <a:srgbClr val="888888"/>
                </a:solidFill>
              </a:defRPr>
            </a:lvl5pPr>
            <a:lvl6pPr lvl="5" algn="ctr" rtl="0">
              <a:lnSpc>
                <a:spcPct val="90000"/>
              </a:lnSpc>
              <a:spcBef>
                <a:spcPts val="1600"/>
              </a:spcBef>
              <a:spcAft>
                <a:spcPts val="0"/>
              </a:spcAft>
              <a:buClr>
                <a:srgbClr val="888888"/>
              </a:buClr>
              <a:buSzPts val="1400"/>
              <a:buNone/>
              <a:defRPr>
                <a:solidFill>
                  <a:srgbClr val="888888"/>
                </a:solidFill>
              </a:defRPr>
            </a:lvl6pPr>
            <a:lvl7pPr lvl="6" algn="ctr" rtl="0">
              <a:lnSpc>
                <a:spcPct val="90000"/>
              </a:lnSpc>
              <a:spcBef>
                <a:spcPts val="1600"/>
              </a:spcBef>
              <a:spcAft>
                <a:spcPts val="0"/>
              </a:spcAft>
              <a:buClr>
                <a:srgbClr val="888888"/>
              </a:buClr>
              <a:buSzPts val="1400"/>
              <a:buNone/>
              <a:defRPr>
                <a:solidFill>
                  <a:srgbClr val="888888"/>
                </a:solidFill>
              </a:defRPr>
            </a:lvl7pPr>
            <a:lvl8pPr lvl="7" algn="ctr" rtl="0">
              <a:lnSpc>
                <a:spcPct val="90000"/>
              </a:lnSpc>
              <a:spcBef>
                <a:spcPts val="1600"/>
              </a:spcBef>
              <a:spcAft>
                <a:spcPts val="0"/>
              </a:spcAft>
              <a:buClr>
                <a:srgbClr val="888888"/>
              </a:buClr>
              <a:buSzPts val="1400"/>
              <a:buNone/>
              <a:defRPr>
                <a:solidFill>
                  <a:srgbClr val="888888"/>
                </a:solidFill>
              </a:defRPr>
            </a:lvl8pPr>
            <a:lvl9pPr lvl="8" algn="ctr" rtl="0">
              <a:lnSpc>
                <a:spcPct val="90000"/>
              </a:lnSpc>
              <a:spcBef>
                <a:spcPts val="1600"/>
              </a:spcBef>
              <a:spcAft>
                <a:spcPts val="1600"/>
              </a:spcAft>
              <a:buClr>
                <a:srgbClr val="888888"/>
              </a:buClr>
              <a:buSzPts val="1400"/>
              <a:buNone/>
              <a:defRPr>
                <a:solidFill>
                  <a:srgbClr val="888888"/>
                </a:solidFill>
              </a:defRPr>
            </a:lvl9pPr>
          </a:lstStyle>
          <a:p>
            <a:endParaRPr/>
          </a:p>
        </p:txBody>
      </p:sp>
      <p:sp>
        <p:nvSpPr>
          <p:cNvPr id="149" name="Google Shape;149;p37"/>
          <p:cNvSpPr>
            <a:spLocks noGrp="1"/>
          </p:cNvSpPr>
          <p:nvPr>
            <p:ph type="pic" idx="2"/>
          </p:nvPr>
        </p:nvSpPr>
        <p:spPr>
          <a:xfrm>
            <a:off x="4510172" y="4151446"/>
            <a:ext cx="4334400" cy="714000"/>
          </a:xfrm>
          <a:prstGeom prst="rect">
            <a:avLst/>
          </a:prstGeom>
          <a:noFill/>
          <a:ln>
            <a:noFill/>
          </a:ln>
        </p:spPr>
        <p:txBody>
          <a:bodyPr spcFirstLastPara="1" wrap="square" lIns="68575" tIns="34275" rIns="68575" bIns="34275" anchor="ctr" anchorCtr="0">
            <a:noAutofit/>
          </a:bodyPr>
          <a:lstStyle>
            <a:lvl1pPr marR="0" lvl="0" algn="ctr" rtl="0">
              <a:lnSpc>
                <a:spcPct val="90000"/>
              </a:lnSpc>
              <a:spcBef>
                <a:spcPts val="8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0"/>
        <p:cNvGrpSpPr/>
        <p:nvPr/>
      </p:nvGrpSpPr>
      <p:grpSpPr>
        <a:xfrm>
          <a:off x="0" y="0"/>
          <a:ext cx="0" cy="0"/>
          <a:chOff x="0" y="0"/>
          <a:chExt cx="0" cy="0"/>
        </a:xfrm>
      </p:grpSpPr>
      <p:sp>
        <p:nvSpPr>
          <p:cNvPr id="151" name="Google Shape;151;p38"/>
          <p:cNvSpPr txBox="1">
            <a:spLocks noGrp="1"/>
          </p:cNvSpPr>
          <p:nvPr>
            <p:ph type="title"/>
          </p:nvPr>
        </p:nvSpPr>
        <p:spPr>
          <a:xfrm>
            <a:off x="488373" y="273843"/>
            <a:ext cx="7912800" cy="1125900"/>
          </a:xfrm>
          <a:prstGeom prst="rect">
            <a:avLst/>
          </a:prstGeom>
          <a:noFill/>
          <a:ln>
            <a:noFill/>
          </a:ln>
        </p:spPr>
        <p:txBody>
          <a:bodyPr spcFirstLastPara="1" wrap="square" lIns="68575" tIns="34275" rIns="68575" bIns="34275" anchor="b" anchorCtr="0">
            <a:normAutofit/>
          </a:bodyPr>
          <a:lstStyle>
            <a:lvl1pPr lvl="0" algn="l" rtl="0">
              <a:lnSpc>
                <a:spcPct val="90000"/>
              </a:lnSpc>
              <a:spcBef>
                <a:spcPts val="0"/>
              </a:spcBef>
              <a:spcAft>
                <a:spcPts val="0"/>
              </a:spcAft>
              <a:buClr>
                <a:schemeClr val="accent1"/>
              </a:buClr>
              <a:buSzPts val="3600"/>
              <a:buFont typeface="Avenir"/>
              <a:buNone/>
              <a:defRPr sz="36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52" name="Google Shape;152;p38"/>
          <p:cNvSpPr txBox="1">
            <a:spLocks noGrp="1"/>
          </p:cNvSpPr>
          <p:nvPr>
            <p:ph type="body" idx="1"/>
          </p:nvPr>
        </p:nvSpPr>
        <p:spPr>
          <a:xfrm>
            <a:off x="488373" y="1488589"/>
            <a:ext cx="7912800" cy="3144000"/>
          </a:xfrm>
          <a:prstGeom prst="rect">
            <a:avLst/>
          </a:prstGeom>
          <a:noFill/>
          <a:ln>
            <a:noFill/>
          </a:ln>
        </p:spPr>
        <p:txBody>
          <a:bodyPr spcFirstLastPara="1" wrap="square" lIns="68575" tIns="34275" rIns="68575" bIns="34275" anchor="t" anchorCtr="0">
            <a:normAutofit/>
          </a:bodyPr>
          <a:lstStyle>
            <a:lvl1pPr marL="457200" lvl="0" indent="-342900" algn="l" rtl="0">
              <a:lnSpc>
                <a:spcPct val="110000"/>
              </a:lnSpc>
              <a:spcBef>
                <a:spcPts val="800"/>
              </a:spcBef>
              <a:spcAft>
                <a:spcPts val="0"/>
              </a:spcAft>
              <a:buClr>
                <a:schemeClr val="dk1"/>
              </a:buClr>
              <a:buSzPts val="1800"/>
              <a:buChar char="●"/>
              <a:defRPr sz="1800"/>
            </a:lvl1pPr>
            <a:lvl2pPr marL="914400" lvl="1" indent="-323850" algn="l" rtl="0">
              <a:lnSpc>
                <a:spcPct val="110000"/>
              </a:lnSpc>
              <a:spcBef>
                <a:spcPts val="1600"/>
              </a:spcBef>
              <a:spcAft>
                <a:spcPts val="0"/>
              </a:spcAft>
              <a:buClr>
                <a:schemeClr val="dk1"/>
              </a:buClr>
              <a:buSzPts val="1500"/>
              <a:buChar char="○"/>
              <a:defRPr sz="1500"/>
            </a:lvl2pPr>
            <a:lvl3pPr marL="1371600" lvl="2" indent="-317500" algn="l" rtl="0">
              <a:lnSpc>
                <a:spcPct val="110000"/>
              </a:lnSpc>
              <a:spcBef>
                <a:spcPts val="1600"/>
              </a:spcBef>
              <a:spcAft>
                <a:spcPts val="0"/>
              </a:spcAft>
              <a:buClr>
                <a:schemeClr val="dk1"/>
              </a:buClr>
              <a:buSzPts val="1400"/>
              <a:buChar char="■"/>
              <a:defRPr sz="1400"/>
            </a:lvl3pPr>
            <a:lvl4pPr marL="1828800" lvl="3" indent="-304800" algn="l" rtl="0">
              <a:lnSpc>
                <a:spcPct val="110000"/>
              </a:lnSpc>
              <a:spcBef>
                <a:spcPts val="1600"/>
              </a:spcBef>
              <a:spcAft>
                <a:spcPts val="0"/>
              </a:spcAft>
              <a:buClr>
                <a:schemeClr val="dk1"/>
              </a:buClr>
              <a:buSzPts val="1200"/>
              <a:buChar char="●"/>
              <a:defRPr sz="1200"/>
            </a:lvl4pPr>
            <a:lvl5pPr marL="2286000" lvl="4" indent="-304800" algn="l" rtl="0">
              <a:lnSpc>
                <a:spcPct val="110000"/>
              </a:lnSpc>
              <a:spcBef>
                <a:spcPts val="1600"/>
              </a:spcBef>
              <a:spcAft>
                <a:spcPts val="0"/>
              </a:spcAft>
              <a:buClr>
                <a:schemeClr val="dk1"/>
              </a:buClr>
              <a:buSzPts val="1200"/>
              <a:buChar char="○"/>
              <a:defRPr sz="1200"/>
            </a:lvl5pPr>
            <a:lvl6pPr marL="2743200" lvl="5" indent="-317500" algn="l" rtl="0">
              <a:lnSpc>
                <a:spcPct val="90000"/>
              </a:lnSpc>
              <a:spcBef>
                <a:spcPts val="1600"/>
              </a:spcBef>
              <a:spcAft>
                <a:spcPts val="0"/>
              </a:spcAft>
              <a:buClr>
                <a:schemeClr val="dk1"/>
              </a:buClr>
              <a:buSzPts val="1400"/>
              <a:buChar char="■"/>
              <a:defRPr/>
            </a:lvl6pPr>
            <a:lvl7pPr marL="3200400" lvl="6" indent="-317500" algn="l" rtl="0">
              <a:lnSpc>
                <a:spcPct val="90000"/>
              </a:lnSpc>
              <a:spcBef>
                <a:spcPts val="1600"/>
              </a:spcBef>
              <a:spcAft>
                <a:spcPts val="0"/>
              </a:spcAft>
              <a:buClr>
                <a:schemeClr val="dk1"/>
              </a:buClr>
              <a:buSzPts val="1400"/>
              <a:buChar char="●"/>
              <a:defRPr/>
            </a:lvl7pPr>
            <a:lvl8pPr marL="3657600" lvl="7" indent="-317500" algn="l" rtl="0">
              <a:lnSpc>
                <a:spcPct val="90000"/>
              </a:lnSpc>
              <a:spcBef>
                <a:spcPts val="1600"/>
              </a:spcBef>
              <a:spcAft>
                <a:spcPts val="0"/>
              </a:spcAft>
              <a:buClr>
                <a:schemeClr val="dk1"/>
              </a:buClr>
              <a:buSzPts val="1400"/>
              <a:buChar char="○"/>
              <a:defRPr/>
            </a:lvl8pPr>
            <a:lvl9pPr marL="4114800" lvl="8" indent="-317500" algn="l" rtl="0">
              <a:lnSpc>
                <a:spcPct val="90000"/>
              </a:lnSpc>
              <a:spcBef>
                <a:spcPts val="1600"/>
              </a:spcBef>
              <a:spcAft>
                <a:spcPts val="1600"/>
              </a:spcAft>
              <a:buClr>
                <a:schemeClr val="dk1"/>
              </a:buClr>
              <a:buSzPts val="1400"/>
              <a:buChar char="■"/>
              <a:defRPr/>
            </a:lvl9pPr>
          </a:lstStyle>
          <a:p>
            <a:endParaRPr/>
          </a:p>
        </p:txBody>
      </p:sp>
      <p:sp>
        <p:nvSpPr>
          <p:cNvPr id="153" name="Google Shape;153;p38"/>
          <p:cNvSpPr txBox="1">
            <a:spLocks noGrp="1"/>
          </p:cNvSpPr>
          <p:nvPr>
            <p:ph type="dt" idx="10"/>
          </p:nvPr>
        </p:nvSpPr>
        <p:spPr>
          <a:xfrm>
            <a:off x="5257800" y="4767263"/>
            <a:ext cx="3267600" cy="273900"/>
          </a:xfrm>
          <a:prstGeom prst="rect">
            <a:avLst/>
          </a:prstGeom>
          <a:noFill/>
          <a:ln>
            <a:noFill/>
          </a:ln>
        </p:spPr>
        <p:txBody>
          <a:bodyPr spcFirstLastPara="1" wrap="square" lIns="68575" tIns="34275" rIns="68575" bIns="34275" anchor="ctr" anchorCtr="0">
            <a:noAutofit/>
          </a:bodyPr>
          <a:lstStyle>
            <a:lvl1pPr lvl="0" algn="r"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54" name="Google Shape;154;p38"/>
          <p:cNvSpPr txBox="1">
            <a:spLocks noGrp="1"/>
          </p:cNvSpPr>
          <p:nvPr>
            <p:ph type="ftr" idx="11"/>
          </p:nvPr>
        </p:nvSpPr>
        <p:spPr>
          <a:xfrm>
            <a:off x="149458" y="4767263"/>
            <a:ext cx="36291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55" name="Google Shape;155;p38"/>
          <p:cNvSpPr txBox="1">
            <a:spLocks noGrp="1"/>
          </p:cNvSpPr>
          <p:nvPr>
            <p:ph type="sldNum" idx="12"/>
          </p:nvPr>
        </p:nvSpPr>
        <p:spPr>
          <a:xfrm>
            <a:off x="8525274" y="4767263"/>
            <a:ext cx="475800" cy="273900"/>
          </a:xfrm>
          <a:prstGeom prst="rect">
            <a:avLst/>
          </a:prstGeom>
          <a:noFill/>
          <a:ln>
            <a:noFill/>
          </a:ln>
        </p:spPr>
        <p:txBody>
          <a:bodyPr spcFirstLastPara="1" wrap="square" lIns="68575" tIns="34275" rIns="68575" bIns="34275"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86"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Google Shape;52;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53" name="Google Shape;53;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dk1"/>
        </a:solidFill>
        <a:effectLst/>
      </p:bgPr>
    </p:bg>
    <p:spTree>
      <p:nvGrpSpPr>
        <p:cNvPr id="1" name="Shape 95"/>
        <p:cNvGrpSpPr/>
        <p:nvPr/>
      </p:nvGrpSpPr>
      <p:grpSpPr>
        <a:xfrm>
          <a:off x="0" y="0"/>
          <a:ext cx="0" cy="0"/>
          <a:chOff x="0" y="0"/>
          <a:chExt cx="0" cy="0"/>
        </a:xfrm>
      </p:grpSpPr>
      <p:sp>
        <p:nvSpPr>
          <p:cNvPr id="96" name="Google Shape;96;p2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7" name="Google Shape;97;p2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a:solidFill>
                  <a:schemeClr val="dk2"/>
                </a:solidFill>
              </a:defRPr>
            </a:lvl2pPr>
            <a:lvl3pPr marL="1371600" lvl="2" indent="-317500" rtl="0">
              <a:lnSpc>
                <a:spcPct val="115000"/>
              </a:lnSpc>
              <a:spcBef>
                <a:spcPts val="1600"/>
              </a:spcBef>
              <a:spcAft>
                <a:spcPts val="0"/>
              </a:spcAft>
              <a:buClr>
                <a:schemeClr val="dk2"/>
              </a:buClr>
              <a:buSzPts val="1400"/>
              <a:buChar char="■"/>
              <a:defRPr>
                <a:solidFill>
                  <a:schemeClr val="dk2"/>
                </a:solidFill>
              </a:defRPr>
            </a:lvl3pPr>
            <a:lvl4pPr marL="1828800" lvl="3" indent="-317500" rtl="0">
              <a:lnSpc>
                <a:spcPct val="115000"/>
              </a:lnSpc>
              <a:spcBef>
                <a:spcPts val="1600"/>
              </a:spcBef>
              <a:spcAft>
                <a:spcPts val="0"/>
              </a:spcAft>
              <a:buClr>
                <a:schemeClr val="dk2"/>
              </a:buClr>
              <a:buSzPts val="1400"/>
              <a:buChar char="●"/>
              <a:defRPr>
                <a:solidFill>
                  <a:schemeClr val="dk2"/>
                </a:solidFill>
              </a:defRPr>
            </a:lvl4pPr>
            <a:lvl5pPr marL="2286000" lvl="4" indent="-317500" rtl="0">
              <a:lnSpc>
                <a:spcPct val="115000"/>
              </a:lnSpc>
              <a:spcBef>
                <a:spcPts val="1600"/>
              </a:spcBef>
              <a:spcAft>
                <a:spcPts val="0"/>
              </a:spcAft>
              <a:buClr>
                <a:schemeClr val="dk2"/>
              </a:buClr>
              <a:buSzPts val="1400"/>
              <a:buChar char="○"/>
              <a:defRPr>
                <a:solidFill>
                  <a:schemeClr val="dk2"/>
                </a:solidFill>
              </a:defRPr>
            </a:lvl5pPr>
            <a:lvl6pPr marL="2743200" lvl="5" indent="-317500" rtl="0">
              <a:lnSpc>
                <a:spcPct val="115000"/>
              </a:lnSpc>
              <a:spcBef>
                <a:spcPts val="1600"/>
              </a:spcBef>
              <a:spcAft>
                <a:spcPts val="0"/>
              </a:spcAft>
              <a:buClr>
                <a:schemeClr val="dk2"/>
              </a:buClr>
              <a:buSzPts val="1400"/>
              <a:buChar char="■"/>
              <a:defRPr>
                <a:solidFill>
                  <a:schemeClr val="dk2"/>
                </a:solidFill>
              </a:defRPr>
            </a:lvl6pPr>
            <a:lvl7pPr marL="3200400" lvl="6" indent="-317500" rtl="0">
              <a:lnSpc>
                <a:spcPct val="115000"/>
              </a:lnSpc>
              <a:spcBef>
                <a:spcPts val="1600"/>
              </a:spcBef>
              <a:spcAft>
                <a:spcPts val="0"/>
              </a:spcAft>
              <a:buClr>
                <a:schemeClr val="dk2"/>
              </a:buClr>
              <a:buSzPts val="1400"/>
              <a:buChar char="●"/>
              <a:defRPr>
                <a:solidFill>
                  <a:schemeClr val="dk2"/>
                </a:solidFill>
              </a:defRPr>
            </a:lvl7pPr>
            <a:lvl8pPr marL="3657600" lvl="7" indent="-317500" rtl="0">
              <a:lnSpc>
                <a:spcPct val="115000"/>
              </a:lnSpc>
              <a:spcBef>
                <a:spcPts val="1600"/>
              </a:spcBef>
              <a:spcAft>
                <a:spcPts val="0"/>
              </a:spcAft>
              <a:buClr>
                <a:schemeClr val="dk2"/>
              </a:buClr>
              <a:buSzPts val="1400"/>
              <a:buChar char="○"/>
              <a:defRPr>
                <a:solidFill>
                  <a:schemeClr val="dk2"/>
                </a:solidFill>
              </a:defRPr>
            </a:lvl8pPr>
            <a:lvl9pPr marL="4114800" lvl="8" indent="-317500" rtl="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98" name="Google Shape;98;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5.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23.jp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4.xml"/><Relationship Id="rId4" Type="http://schemas.openxmlformats.org/officeDocument/2006/relationships/image" Target="../media/image23.jp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5.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5.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9B694B9E-AED3-014C-9A48-425B23A9E0E1}"/>
              </a:ext>
            </a:extLst>
          </p:cNvPr>
          <p:cNvSpPr>
            <a:spLocks noGrp="1"/>
          </p:cNvSpPr>
          <p:nvPr>
            <p:ph type="subTitle" idx="1"/>
          </p:nvPr>
        </p:nvSpPr>
        <p:spPr>
          <a:xfrm>
            <a:off x="4661846" y="1314648"/>
            <a:ext cx="4019211" cy="1257102"/>
          </a:xfrm>
        </p:spPr>
        <p:txBody>
          <a:bodyPr>
            <a:noAutofit/>
          </a:bodyPr>
          <a:lstStyle/>
          <a:p>
            <a:pPr algn="ctr"/>
            <a:r>
              <a:rPr lang="en-US" sz="2400" b="1" dirty="0"/>
              <a:t>Space Exploration</a:t>
            </a:r>
          </a:p>
          <a:p>
            <a:pPr algn="ctr"/>
            <a:r>
              <a:rPr lang="en-US" sz="2400" b="1" dirty="0"/>
              <a:t>Module</a:t>
            </a:r>
          </a:p>
        </p:txBody>
      </p:sp>
      <p:pic>
        <p:nvPicPr>
          <p:cNvPr id="10" name="Picture 9">
            <a:extLst>
              <a:ext uri="{FF2B5EF4-FFF2-40B4-BE49-F238E27FC236}">
                <a16:creationId xmlns:a16="http://schemas.microsoft.com/office/drawing/2014/main" id="{11E9E3E2-4542-6041-8BAA-F9368B2D38D5}"/>
              </a:ext>
            </a:extLst>
          </p:cNvPr>
          <p:cNvPicPr>
            <a:picLocks noChangeAspect="1"/>
          </p:cNvPicPr>
          <p:nvPr/>
        </p:nvPicPr>
        <p:blipFill>
          <a:blip r:embed="rId3"/>
          <a:stretch>
            <a:fillRect/>
          </a:stretch>
        </p:blipFill>
        <p:spPr>
          <a:xfrm>
            <a:off x="5575216" y="4162231"/>
            <a:ext cx="1992815" cy="687539"/>
          </a:xfrm>
          <a:prstGeom prst="rect">
            <a:avLst/>
          </a:prstGeom>
        </p:spPr>
      </p:pic>
    </p:spTree>
    <p:extLst>
      <p:ext uri="{BB962C8B-B14F-4D97-AF65-F5344CB8AC3E}">
        <p14:creationId xmlns:p14="http://schemas.microsoft.com/office/powerpoint/2010/main" val="3379894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pic>
        <p:nvPicPr>
          <p:cNvPr id="219" name="Google Shape;219;p48"/>
          <p:cNvPicPr preferRelativeResize="0"/>
          <p:nvPr/>
        </p:nvPicPr>
        <p:blipFill rotWithShape="1">
          <a:blip r:embed="rId3">
            <a:alphaModFix/>
          </a:blip>
          <a:srcRect t="10072" b="6125"/>
          <a:stretch/>
        </p:blipFill>
        <p:spPr>
          <a:xfrm>
            <a:off x="2109750" y="2188575"/>
            <a:ext cx="4924498" cy="2744427"/>
          </a:xfrm>
          <a:prstGeom prst="rect">
            <a:avLst/>
          </a:prstGeom>
          <a:noFill/>
          <a:ln>
            <a:noFill/>
          </a:ln>
        </p:spPr>
      </p:pic>
      <p:sp>
        <p:nvSpPr>
          <p:cNvPr id="220" name="Google Shape;220;p48"/>
          <p:cNvSpPr txBox="1">
            <a:spLocks noGrp="1"/>
          </p:cNvSpPr>
          <p:nvPr>
            <p:ph type="body" idx="1"/>
          </p:nvPr>
        </p:nvSpPr>
        <p:spPr>
          <a:xfrm>
            <a:off x="242699" y="249789"/>
            <a:ext cx="8742000" cy="838200"/>
          </a:xfrm>
          <a:prstGeom prst="rect">
            <a:avLst/>
          </a:prstGeom>
        </p:spPr>
        <p:txBody>
          <a:bodyPr spcFirstLastPara="1" wrap="square" lIns="91425" tIns="91425" rIns="91425" bIns="91425" anchor="t" anchorCtr="0">
            <a:noAutofit/>
          </a:bodyPr>
          <a:lstStyle/>
          <a:p>
            <a:pPr marL="0" lvl="0" indent="0" algn="ctr" rtl="0">
              <a:lnSpc>
                <a:spcPct val="100000"/>
              </a:lnSpc>
              <a:spcBef>
                <a:spcPts val="1000"/>
              </a:spcBef>
              <a:spcAft>
                <a:spcPts val="0"/>
              </a:spcAft>
              <a:buNone/>
            </a:pPr>
            <a:r>
              <a:rPr lang="en" sz="2800" b="1" dirty="0">
                <a:solidFill>
                  <a:schemeClr val="lt1"/>
                </a:solidFill>
                <a:latin typeface="Proxima Nova"/>
                <a:ea typeface="Proxima Nova"/>
                <a:cs typeface="Proxima Nova"/>
                <a:sym typeface="Proxima Nova"/>
              </a:rPr>
              <a:t>IF WE FIND LIFE ON ANOTHER PLANET IT IS ETHICALLY ACCEPTABLE TO TAKE IT BACK TO EARTH TO RESEARCH</a:t>
            </a:r>
            <a:endParaRPr sz="2800" b="1" u="sng" dirty="0">
              <a:solidFill>
                <a:schemeClr val="lt1"/>
              </a:solidFill>
            </a:endParaRPr>
          </a:p>
          <a:p>
            <a:pPr marL="0" lvl="0" indent="0" algn="l" rtl="0">
              <a:spcBef>
                <a:spcPts val="0"/>
              </a:spcBef>
              <a:spcAft>
                <a:spcPts val="1600"/>
              </a:spcAft>
              <a:buNone/>
            </a:pPr>
            <a:endParaRPr sz="2800" b="1" dirty="0">
              <a:solidFill>
                <a:schemeClr val="l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pic>
        <p:nvPicPr>
          <p:cNvPr id="225" name="Google Shape;225;p49"/>
          <p:cNvPicPr preferRelativeResize="0"/>
          <p:nvPr/>
        </p:nvPicPr>
        <p:blipFill>
          <a:blip r:embed="rId3">
            <a:alphaModFix/>
          </a:blip>
          <a:stretch>
            <a:fillRect/>
          </a:stretch>
        </p:blipFill>
        <p:spPr>
          <a:xfrm>
            <a:off x="2891090" y="1883775"/>
            <a:ext cx="3361826" cy="2898300"/>
          </a:xfrm>
          <a:prstGeom prst="rect">
            <a:avLst/>
          </a:prstGeom>
          <a:noFill/>
          <a:ln>
            <a:noFill/>
          </a:ln>
        </p:spPr>
      </p:pic>
      <p:sp>
        <p:nvSpPr>
          <p:cNvPr id="226" name="Google Shape;226;p49"/>
          <p:cNvSpPr txBox="1">
            <a:spLocks noGrp="1"/>
          </p:cNvSpPr>
          <p:nvPr>
            <p:ph type="body" idx="1"/>
          </p:nvPr>
        </p:nvSpPr>
        <p:spPr>
          <a:xfrm>
            <a:off x="496350" y="361425"/>
            <a:ext cx="8151300" cy="838200"/>
          </a:xfrm>
          <a:prstGeom prst="rect">
            <a:avLst/>
          </a:prstGeom>
        </p:spPr>
        <p:txBody>
          <a:bodyPr spcFirstLastPara="1" wrap="square" lIns="91425" tIns="91425" rIns="91425" bIns="91425" anchor="t" anchorCtr="0">
            <a:noAutofit/>
          </a:bodyPr>
          <a:lstStyle/>
          <a:p>
            <a:pPr marL="0" lvl="0" indent="0" algn="ctr" rtl="0">
              <a:lnSpc>
                <a:spcPct val="100000"/>
              </a:lnSpc>
              <a:spcBef>
                <a:spcPts val="1000"/>
              </a:spcBef>
              <a:spcAft>
                <a:spcPts val="0"/>
              </a:spcAft>
              <a:buNone/>
            </a:pPr>
            <a:r>
              <a:rPr lang="en" sz="2800" b="1" dirty="0">
                <a:solidFill>
                  <a:schemeClr val="lt1"/>
                </a:solidFill>
                <a:latin typeface="Proxima Nova"/>
                <a:ea typeface="Proxima Nova"/>
                <a:cs typeface="Proxima Nova"/>
                <a:sym typeface="Proxima Nova"/>
              </a:rPr>
              <a:t>HUMAN COLONIZATION ON OTHER PLANETS IS UNETHICAL</a:t>
            </a:r>
            <a:endParaRPr sz="2800" b="1" u="sng" dirty="0">
              <a:solidFill>
                <a:schemeClr val="lt1"/>
              </a:solidFill>
            </a:endParaRPr>
          </a:p>
          <a:p>
            <a:pPr marL="0" lvl="0" indent="0" algn="l" rtl="0">
              <a:spcBef>
                <a:spcPts val="0"/>
              </a:spcBef>
              <a:spcAft>
                <a:spcPts val="1600"/>
              </a:spcAft>
              <a:buNone/>
            </a:pPr>
            <a:endParaRPr sz="2800" b="1" dirty="0">
              <a:solidFill>
                <a:schemeClr val="lt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50"/>
          <p:cNvPicPr preferRelativeResize="0"/>
          <p:nvPr/>
        </p:nvPicPr>
        <p:blipFill>
          <a:blip r:embed="rId3">
            <a:alphaModFix/>
          </a:blip>
          <a:stretch>
            <a:fillRect/>
          </a:stretch>
        </p:blipFill>
        <p:spPr>
          <a:xfrm>
            <a:off x="1963898" y="1898200"/>
            <a:ext cx="5216200" cy="3069099"/>
          </a:xfrm>
          <a:prstGeom prst="rect">
            <a:avLst/>
          </a:prstGeom>
          <a:noFill/>
          <a:ln>
            <a:noFill/>
          </a:ln>
        </p:spPr>
      </p:pic>
      <p:sp>
        <p:nvSpPr>
          <p:cNvPr id="232" name="Google Shape;232;p50"/>
          <p:cNvSpPr txBox="1">
            <a:spLocks noGrp="1"/>
          </p:cNvSpPr>
          <p:nvPr>
            <p:ph type="body" idx="1"/>
          </p:nvPr>
        </p:nvSpPr>
        <p:spPr>
          <a:xfrm>
            <a:off x="591748" y="358180"/>
            <a:ext cx="7960500" cy="838200"/>
          </a:xfrm>
          <a:prstGeom prst="rect">
            <a:avLst/>
          </a:prstGeom>
        </p:spPr>
        <p:txBody>
          <a:bodyPr spcFirstLastPara="1" wrap="square" lIns="91425" tIns="91425" rIns="91425" bIns="91425" anchor="t" anchorCtr="0">
            <a:noAutofit/>
          </a:bodyPr>
          <a:lstStyle/>
          <a:p>
            <a:pPr marL="0" lvl="0" indent="0" algn="ctr" rtl="0">
              <a:lnSpc>
                <a:spcPct val="100000"/>
              </a:lnSpc>
              <a:spcBef>
                <a:spcPts val="1000"/>
              </a:spcBef>
              <a:spcAft>
                <a:spcPts val="0"/>
              </a:spcAft>
              <a:buNone/>
            </a:pPr>
            <a:r>
              <a:rPr lang="en" sz="2800" b="1" dirty="0">
                <a:solidFill>
                  <a:schemeClr val="lt1"/>
                </a:solidFill>
                <a:latin typeface="Proxima Nova"/>
                <a:ea typeface="Proxima Nova"/>
                <a:cs typeface="Proxima Nova"/>
                <a:sym typeface="Proxima Nova"/>
              </a:rPr>
              <a:t>IT IS UNETHICAL TO ALLOW USING SACRED LAND TO BUILD TELESCOPES ON</a:t>
            </a:r>
            <a:endParaRPr sz="2800" b="1" u="sng" dirty="0">
              <a:solidFill>
                <a:schemeClr val="lt1"/>
              </a:solidFill>
            </a:endParaRPr>
          </a:p>
          <a:p>
            <a:pPr marL="0" lvl="0" indent="0" algn="l" rtl="0">
              <a:spcBef>
                <a:spcPts val="0"/>
              </a:spcBef>
              <a:spcAft>
                <a:spcPts val="1600"/>
              </a:spcAft>
              <a:buNone/>
            </a:pPr>
            <a:endParaRPr sz="2800" b="1" dirty="0">
              <a:solidFill>
                <a:schemeClr val="lt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51"/>
          <p:cNvSpPr txBox="1">
            <a:spLocks noGrp="1"/>
          </p:cNvSpPr>
          <p:nvPr>
            <p:ph type="body" idx="1"/>
          </p:nvPr>
        </p:nvSpPr>
        <p:spPr>
          <a:xfrm>
            <a:off x="455550" y="363070"/>
            <a:ext cx="8232900" cy="838200"/>
          </a:xfrm>
          <a:prstGeom prst="rect">
            <a:avLst/>
          </a:prstGeom>
        </p:spPr>
        <p:txBody>
          <a:bodyPr spcFirstLastPara="1" wrap="square" lIns="91425" tIns="91425" rIns="91425" bIns="91425" anchor="t" anchorCtr="0">
            <a:noAutofit/>
          </a:bodyPr>
          <a:lstStyle/>
          <a:p>
            <a:pPr marL="0" lvl="0" indent="0" algn="ctr" rtl="0">
              <a:lnSpc>
                <a:spcPct val="100000"/>
              </a:lnSpc>
              <a:spcBef>
                <a:spcPts val="1000"/>
              </a:spcBef>
              <a:spcAft>
                <a:spcPts val="0"/>
              </a:spcAft>
              <a:buNone/>
            </a:pPr>
            <a:r>
              <a:rPr lang="en" sz="2800" b="1" dirty="0">
                <a:solidFill>
                  <a:schemeClr val="lt1"/>
                </a:solidFill>
                <a:latin typeface="Proxima Nova"/>
                <a:ea typeface="Proxima Nova"/>
                <a:cs typeface="Proxima Nova"/>
                <a:sym typeface="Proxima Nova"/>
              </a:rPr>
              <a:t>WE SHOULD ESTABLISH A PLANETARY PROTECTION SYSTEM ON THE MOON </a:t>
            </a:r>
            <a:endParaRPr sz="2800" b="1" u="sng" dirty="0">
              <a:solidFill>
                <a:schemeClr val="lt1"/>
              </a:solidFill>
            </a:endParaRPr>
          </a:p>
          <a:p>
            <a:pPr marL="0" lvl="0" indent="0" algn="l" rtl="0">
              <a:spcBef>
                <a:spcPts val="0"/>
              </a:spcBef>
              <a:spcAft>
                <a:spcPts val="1600"/>
              </a:spcAft>
              <a:buNone/>
            </a:pPr>
            <a:endParaRPr sz="2800" b="1" dirty="0">
              <a:solidFill>
                <a:schemeClr val="lt1"/>
              </a:solidFill>
            </a:endParaRPr>
          </a:p>
        </p:txBody>
      </p:sp>
      <p:pic>
        <p:nvPicPr>
          <p:cNvPr id="238" name="Google Shape;238;p51"/>
          <p:cNvPicPr preferRelativeResize="0"/>
          <p:nvPr/>
        </p:nvPicPr>
        <p:blipFill>
          <a:blip r:embed="rId3">
            <a:alphaModFix/>
          </a:blip>
          <a:stretch>
            <a:fillRect/>
          </a:stretch>
        </p:blipFill>
        <p:spPr>
          <a:xfrm>
            <a:off x="1992825" y="1963475"/>
            <a:ext cx="2282450" cy="2282450"/>
          </a:xfrm>
          <a:prstGeom prst="rect">
            <a:avLst/>
          </a:prstGeom>
          <a:noFill/>
          <a:ln>
            <a:noFill/>
          </a:ln>
        </p:spPr>
      </p:pic>
      <p:pic>
        <p:nvPicPr>
          <p:cNvPr id="239" name="Google Shape;239;p51"/>
          <p:cNvPicPr preferRelativeResize="0"/>
          <p:nvPr/>
        </p:nvPicPr>
        <p:blipFill>
          <a:blip r:embed="rId4">
            <a:alphaModFix/>
          </a:blip>
          <a:stretch>
            <a:fillRect/>
          </a:stretch>
        </p:blipFill>
        <p:spPr>
          <a:xfrm>
            <a:off x="4275275" y="1963475"/>
            <a:ext cx="2282450" cy="22824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52"/>
          <p:cNvSpPr txBox="1">
            <a:spLocks noGrp="1"/>
          </p:cNvSpPr>
          <p:nvPr>
            <p:ph type="body" idx="1"/>
          </p:nvPr>
        </p:nvSpPr>
        <p:spPr>
          <a:xfrm>
            <a:off x="581754" y="349570"/>
            <a:ext cx="7915200" cy="838200"/>
          </a:xfrm>
          <a:prstGeom prst="rect">
            <a:avLst/>
          </a:prstGeom>
        </p:spPr>
        <p:txBody>
          <a:bodyPr spcFirstLastPara="1" wrap="square" lIns="91425" tIns="91425" rIns="91425" bIns="91425" anchor="t" anchorCtr="0">
            <a:noAutofit/>
          </a:bodyPr>
          <a:lstStyle/>
          <a:p>
            <a:pPr marL="0" lvl="0" indent="0" algn="ctr" rtl="0">
              <a:lnSpc>
                <a:spcPct val="100000"/>
              </a:lnSpc>
              <a:spcBef>
                <a:spcPts val="1000"/>
              </a:spcBef>
              <a:spcAft>
                <a:spcPts val="0"/>
              </a:spcAft>
              <a:buNone/>
            </a:pPr>
            <a:r>
              <a:rPr lang="en" sz="2800" b="1" dirty="0">
                <a:solidFill>
                  <a:schemeClr val="lt1"/>
                </a:solidFill>
                <a:latin typeface="Proxima Nova"/>
                <a:ea typeface="Proxima Nova"/>
                <a:cs typeface="Proxima Nova"/>
                <a:sym typeface="Proxima Nova"/>
              </a:rPr>
              <a:t>MILITARY ACTIVITY SHOULD BE ABLE TO TAKE PLACE IN SPACE</a:t>
            </a:r>
            <a:endParaRPr sz="2800" b="1" u="sng" dirty="0">
              <a:solidFill>
                <a:schemeClr val="lt1"/>
              </a:solidFill>
            </a:endParaRPr>
          </a:p>
          <a:p>
            <a:pPr marL="0" lvl="0" indent="0" algn="l" rtl="0">
              <a:spcBef>
                <a:spcPts val="0"/>
              </a:spcBef>
              <a:spcAft>
                <a:spcPts val="1600"/>
              </a:spcAft>
              <a:buNone/>
            </a:pPr>
            <a:endParaRPr sz="2800" b="1" dirty="0">
              <a:solidFill>
                <a:schemeClr val="lt1"/>
              </a:solidFill>
            </a:endParaRPr>
          </a:p>
        </p:txBody>
      </p:sp>
      <p:pic>
        <p:nvPicPr>
          <p:cNvPr id="245" name="Google Shape;245;p52"/>
          <p:cNvPicPr preferRelativeResize="0"/>
          <p:nvPr/>
        </p:nvPicPr>
        <p:blipFill>
          <a:blip r:embed="rId3">
            <a:alphaModFix/>
          </a:blip>
          <a:stretch>
            <a:fillRect/>
          </a:stretch>
        </p:blipFill>
        <p:spPr>
          <a:xfrm>
            <a:off x="2017150" y="1744850"/>
            <a:ext cx="5044408" cy="31281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pic>
        <p:nvPicPr>
          <p:cNvPr id="250" name="Google Shape;250;p53"/>
          <p:cNvPicPr preferRelativeResize="0"/>
          <p:nvPr/>
        </p:nvPicPr>
        <p:blipFill>
          <a:blip r:embed="rId3">
            <a:alphaModFix/>
          </a:blip>
          <a:stretch>
            <a:fillRect/>
          </a:stretch>
        </p:blipFill>
        <p:spPr>
          <a:xfrm>
            <a:off x="0" y="1024647"/>
            <a:ext cx="9144000" cy="4118853"/>
          </a:xfrm>
          <a:prstGeom prst="rect">
            <a:avLst/>
          </a:prstGeom>
          <a:noFill/>
          <a:ln>
            <a:noFill/>
          </a:ln>
        </p:spPr>
      </p:pic>
      <p:sp>
        <p:nvSpPr>
          <p:cNvPr id="251" name="Google Shape;251;p5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4800" b="1" u="sng"/>
              <a:t>ACTIVITY 2:</a:t>
            </a:r>
            <a:endParaRPr sz="4800" b="1" u="sng"/>
          </a:p>
          <a:p>
            <a:pPr marL="0" lvl="0" indent="0" algn="l" rtl="0">
              <a:spcBef>
                <a:spcPts val="1600"/>
              </a:spcBef>
              <a:spcAft>
                <a:spcPts val="0"/>
              </a:spcAft>
              <a:buNone/>
            </a:pPr>
            <a:r>
              <a:rPr lang="en" sz="4800" b="1"/>
              <a:t>DESIGN A SPACE COLONY</a:t>
            </a:r>
            <a:endParaRPr sz="4800" b="1"/>
          </a:p>
          <a:p>
            <a:pPr marL="0" lvl="0" indent="0" algn="l" rtl="0">
              <a:spcBef>
                <a:spcPts val="1600"/>
              </a:spcBef>
              <a:spcAft>
                <a:spcPts val="1600"/>
              </a:spcAft>
              <a:buNone/>
            </a:pPr>
            <a:endParaRPr sz="2800"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pic>
        <p:nvPicPr>
          <p:cNvPr id="256" name="Google Shape;256;p54"/>
          <p:cNvPicPr preferRelativeResize="0"/>
          <p:nvPr/>
        </p:nvPicPr>
        <p:blipFill>
          <a:blip r:embed="rId3">
            <a:alphaModFix/>
          </a:blip>
          <a:stretch>
            <a:fillRect/>
          </a:stretch>
        </p:blipFill>
        <p:spPr>
          <a:xfrm>
            <a:off x="0" y="-171450"/>
            <a:ext cx="9144000" cy="5486400"/>
          </a:xfrm>
          <a:prstGeom prst="rect">
            <a:avLst/>
          </a:prstGeom>
          <a:noFill/>
          <a:ln>
            <a:noFill/>
          </a:ln>
        </p:spPr>
      </p:pic>
      <p:pic>
        <p:nvPicPr>
          <p:cNvPr id="257" name="Google Shape;257;p54"/>
          <p:cNvPicPr preferRelativeResize="0"/>
          <p:nvPr/>
        </p:nvPicPr>
        <p:blipFill>
          <a:blip r:embed="rId4">
            <a:alphaModFix/>
          </a:blip>
          <a:stretch>
            <a:fillRect/>
          </a:stretch>
        </p:blipFill>
        <p:spPr>
          <a:xfrm>
            <a:off x="8580176" y="237744"/>
            <a:ext cx="375007" cy="182880"/>
          </a:xfrm>
          <a:prstGeom prst="rect">
            <a:avLst/>
          </a:prstGeom>
          <a:noFill/>
          <a:ln>
            <a:noFill/>
          </a:ln>
        </p:spPr>
      </p:pic>
      <p:sp>
        <p:nvSpPr>
          <p:cNvPr id="258" name="Google Shape;258;p54"/>
          <p:cNvSpPr txBox="1"/>
          <p:nvPr/>
        </p:nvSpPr>
        <p:spPr>
          <a:xfrm>
            <a:off x="305175" y="3759500"/>
            <a:ext cx="8572500" cy="1233000"/>
          </a:xfrm>
          <a:prstGeom prst="rect">
            <a:avLst/>
          </a:prstGeom>
          <a:noFill/>
          <a:ln>
            <a:noFill/>
          </a:ln>
        </p:spPr>
        <p:txBody>
          <a:bodyPr spcFirstLastPara="1" wrap="square" lIns="91425" tIns="91425" rIns="91425" bIns="91425" anchor="t" anchorCtr="0">
            <a:noAutofit/>
          </a:bodyPr>
          <a:lstStyle/>
          <a:p>
            <a:pPr marL="0" lvl="0" indent="0" algn="l" rtl="0">
              <a:spcBef>
                <a:spcPts val="1000"/>
              </a:spcBef>
              <a:spcAft>
                <a:spcPts val="0"/>
              </a:spcAft>
              <a:buNone/>
            </a:pPr>
            <a:r>
              <a:rPr lang="en" sz="2000" b="1">
                <a:solidFill>
                  <a:srgbClr val="FFFFFF"/>
                </a:solidFill>
              </a:rPr>
              <a:t>Earth has become uninhabitable due to climate change and pollution. We have an opportunity to build a society from scratch. What should that look like? </a:t>
            </a:r>
            <a:endParaRPr sz="2000" b="1">
              <a:solidFill>
                <a:srgbClr val="FFFFFF"/>
              </a:solidFill>
            </a:endParaRPr>
          </a:p>
          <a:p>
            <a:pPr marL="457200" lvl="0" indent="0" algn="ctr" rtl="0">
              <a:spcBef>
                <a:spcPts val="1000"/>
              </a:spcBef>
              <a:spcAft>
                <a:spcPts val="0"/>
              </a:spcAft>
              <a:buNone/>
            </a:pPr>
            <a:endParaRPr sz="2000" b="1">
              <a:solidFill>
                <a:srgbClr val="FFFFFF"/>
              </a:solidFill>
            </a:endParaRPr>
          </a:p>
          <a:p>
            <a:pPr marL="457200" lvl="0" indent="0" algn="ctr" rtl="0">
              <a:spcBef>
                <a:spcPts val="1000"/>
              </a:spcBef>
              <a:spcAft>
                <a:spcPts val="0"/>
              </a:spcAft>
              <a:buNone/>
            </a:pPr>
            <a:endParaRPr sz="2000" b="1">
              <a:solidFill>
                <a:srgbClr val="FFFFFF"/>
              </a:solidFill>
              <a:highlight>
                <a:schemeClr val="accent6"/>
              </a:highlight>
            </a:endParaRPr>
          </a:p>
          <a:p>
            <a:pPr marL="457200" lvl="0" indent="0" algn="ctr" rtl="0">
              <a:spcBef>
                <a:spcPts val="1000"/>
              </a:spcBef>
              <a:spcAft>
                <a:spcPts val="0"/>
              </a:spcAft>
              <a:buNone/>
            </a:pPr>
            <a:endParaRPr b="1">
              <a:solidFill>
                <a:schemeClr val="dk1"/>
              </a:solidFill>
            </a:endParaRPr>
          </a:p>
          <a:p>
            <a:pPr marL="457200" lvl="0" indent="0" algn="ctr" rtl="0">
              <a:spcBef>
                <a:spcPts val="1000"/>
              </a:spcBef>
              <a:spcAft>
                <a:spcPts val="0"/>
              </a:spcAft>
              <a:buNone/>
            </a:pPr>
            <a:endParaRPr b="1">
              <a:solidFill>
                <a:schemeClr val="dk1"/>
              </a:solidFill>
            </a:endParaRPr>
          </a:p>
        </p:txBody>
      </p:sp>
      <p:sp>
        <p:nvSpPr>
          <p:cNvPr id="259" name="Google Shape;259;p54"/>
          <p:cNvSpPr txBox="1">
            <a:spLocks noGrp="1"/>
          </p:cNvSpPr>
          <p:nvPr>
            <p:ph type="title"/>
          </p:nvPr>
        </p:nvSpPr>
        <p:spPr>
          <a:xfrm>
            <a:off x="0" y="3285750"/>
            <a:ext cx="9144000" cy="1140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400" b="1" u="sng">
                <a:solidFill>
                  <a:srgbClr val="FFFFFF"/>
                </a:solidFill>
              </a:rPr>
              <a:t>OFFWORLD COLONY</a:t>
            </a:r>
            <a:endParaRPr sz="3400" b="1" u="sng">
              <a:solidFill>
                <a:srgbClr val="FFFFFF"/>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pic>
        <p:nvPicPr>
          <p:cNvPr id="264" name="Google Shape;264;p55"/>
          <p:cNvPicPr preferRelativeResize="0"/>
          <p:nvPr/>
        </p:nvPicPr>
        <p:blipFill>
          <a:blip r:embed="rId3">
            <a:alphaModFix/>
          </a:blip>
          <a:stretch>
            <a:fillRect/>
          </a:stretch>
        </p:blipFill>
        <p:spPr>
          <a:xfrm>
            <a:off x="8580176" y="237744"/>
            <a:ext cx="375007" cy="182880"/>
          </a:xfrm>
          <a:prstGeom prst="rect">
            <a:avLst/>
          </a:prstGeom>
          <a:noFill/>
          <a:ln>
            <a:noFill/>
          </a:ln>
        </p:spPr>
      </p:pic>
      <p:sp>
        <p:nvSpPr>
          <p:cNvPr id="265" name="Google Shape;265;p55"/>
          <p:cNvSpPr txBox="1"/>
          <p:nvPr/>
        </p:nvSpPr>
        <p:spPr>
          <a:xfrm>
            <a:off x="388925" y="99125"/>
            <a:ext cx="3144900" cy="469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2000"/>
              </a:spcBef>
              <a:spcAft>
                <a:spcPts val="0"/>
              </a:spcAft>
              <a:buClr>
                <a:schemeClr val="dk1"/>
              </a:buClr>
              <a:buSzPts val="1100"/>
              <a:buFont typeface="Arial"/>
              <a:buNone/>
            </a:pPr>
            <a:r>
              <a:rPr lang="en" sz="1700" b="1">
                <a:solidFill>
                  <a:schemeClr val="dk1"/>
                </a:solidFill>
              </a:rPr>
              <a:t>Colony Design Needs</a:t>
            </a:r>
            <a:endParaRPr b="1">
              <a:solidFill>
                <a:schemeClr val="dk1"/>
              </a:solidFill>
            </a:endParaRPr>
          </a:p>
          <a:p>
            <a:pPr marL="0" lvl="0" indent="0" algn="l" rtl="0">
              <a:lnSpc>
                <a:spcPct val="115000"/>
              </a:lnSpc>
              <a:spcBef>
                <a:spcPts val="600"/>
              </a:spcBef>
              <a:spcAft>
                <a:spcPts val="0"/>
              </a:spcAft>
              <a:buClr>
                <a:schemeClr val="dk1"/>
              </a:buClr>
              <a:buSzPts val="1100"/>
              <a:buFont typeface="Arial"/>
              <a:buNone/>
            </a:pPr>
            <a:endParaRPr sz="1100" b="1">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b="1">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b="1">
                <a:solidFill>
                  <a:schemeClr val="dk1"/>
                </a:solidFill>
              </a:rPr>
              <a:t>Overall Mission</a:t>
            </a:r>
            <a:endParaRPr sz="1100" b="1">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What is the driving goal of the colony?</a:t>
            </a:r>
            <a:endParaRPr sz="1100" b="1">
              <a:solidFill>
                <a:schemeClr val="dk1"/>
              </a:solidFill>
            </a:endParaRPr>
          </a:p>
          <a:p>
            <a:pPr marL="0" lvl="0" indent="0" algn="l" rtl="0">
              <a:lnSpc>
                <a:spcPct val="115000"/>
              </a:lnSpc>
              <a:spcBef>
                <a:spcPts val="0"/>
              </a:spcBef>
              <a:spcAft>
                <a:spcPts val="0"/>
              </a:spcAft>
              <a:buNone/>
            </a:pPr>
            <a:endParaRPr sz="1100" b="1">
              <a:solidFill>
                <a:schemeClr val="dk1"/>
              </a:solidFill>
            </a:endParaRPr>
          </a:p>
          <a:p>
            <a:pPr marL="0" lvl="0" indent="0" algn="l" rtl="0">
              <a:lnSpc>
                <a:spcPct val="115000"/>
              </a:lnSpc>
              <a:spcBef>
                <a:spcPts val="0"/>
              </a:spcBef>
              <a:spcAft>
                <a:spcPts val="0"/>
              </a:spcAft>
              <a:buNone/>
            </a:pPr>
            <a:r>
              <a:rPr lang="en" sz="1100" b="1">
                <a:solidFill>
                  <a:schemeClr val="dk1"/>
                </a:solidFill>
              </a:rPr>
              <a:t>Sustainability</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Food</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Water</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Oxygen</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Power</a:t>
            </a:r>
            <a:endParaRPr sz="1100">
              <a:solidFill>
                <a:schemeClr val="dk1"/>
              </a:solidFill>
            </a:endParaRPr>
          </a:p>
          <a:p>
            <a:pPr marL="0" lvl="0" indent="0" algn="l" rtl="0">
              <a:lnSpc>
                <a:spcPct val="115000"/>
              </a:lnSpc>
              <a:spcBef>
                <a:spcPts val="0"/>
              </a:spcBef>
              <a:spcAft>
                <a:spcPts val="0"/>
              </a:spcAft>
              <a:buNone/>
            </a:pPr>
            <a:endParaRPr sz="1100" b="1">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b="1">
                <a:solidFill>
                  <a:schemeClr val="dk1"/>
                </a:solidFill>
              </a:rPr>
              <a:t>Decision Making</a:t>
            </a:r>
            <a:endParaRPr sz="1100" b="1">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Who makes the big decisions?</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How are resources spread?</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Crime judgements?</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How to deal with researchers who make discoveries around the same time?</a:t>
            </a:r>
            <a:endParaRPr sz="1100">
              <a:solidFill>
                <a:schemeClr val="dk1"/>
              </a:solidFill>
            </a:endParaRPr>
          </a:p>
          <a:p>
            <a:pPr marL="0" lvl="0" indent="0" algn="l" rtl="0">
              <a:lnSpc>
                <a:spcPct val="115000"/>
              </a:lnSpc>
              <a:spcBef>
                <a:spcPts val="0"/>
              </a:spcBef>
              <a:spcAft>
                <a:spcPts val="0"/>
              </a:spcAft>
              <a:buNone/>
            </a:pPr>
            <a:endParaRPr sz="1100" b="1">
              <a:solidFill>
                <a:schemeClr val="dk1"/>
              </a:solidFill>
            </a:endParaRPr>
          </a:p>
          <a:p>
            <a:pPr marL="0" lvl="0" indent="0" algn="l" rtl="0">
              <a:lnSpc>
                <a:spcPct val="115000"/>
              </a:lnSpc>
              <a:spcBef>
                <a:spcPts val="0"/>
              </a:spcBef>
              <a:spcAft>
                <a:spcPts val="0"/>
              </a:spcAft>
              <a:buNone/>
            </a:pPr>
            <a:endParaRPr sz="1100" b="1">
              <a:solidFill>
                <a:schemeClr val="dk1"/>
              </a:solidFill>
            </a:endParaRPr>
          </a:p>
          <a:p>
            <a:pPr marL="0" lvl="0" indent="0" algn="l" rtl="0">
              <a:lnSpc>
                <a:spcPct val="115000"/>
              </a:lnSpc>
              <a:spcBef>
                <a:spcPts val="0"/>
              </a:spcBef>
              <a:spcAft>
                <a:spcPts val="0"/>
              </a:spcAft>
              <a:buNone/>
            </a:pPr>
            <a:endParaRPr sz="1100">
              <a:solidFill>
                <a:schemeClr val="dk1"/>
              </a:solidFill>
            </a:endParaRPr>
          </a:p>
          <a:p>
            <a:pPr marL="0" lvl="0" indent="0" algn="l" rtl="0">
              <a:lnSpc>
                <a:spcPct val="115000"/>
              </a:lnSpc>
              <a:spcBef>
                <a:spcPts val="0"/>
              </a:spcBef>
              <a:spcAft>
                <a:spcPts val="0"/>
              </a:spcAft>
              <a:buNone/>
            </a:pPr>
            <a:endParaRPr sz="1100">
              <a:solidFill>
                <a:schemeClr val="dk1"/>
              </a:solidFill>
            </a:endParaRPr>
          </a:p>
          <a:p>
            <a:pPr marL="0" lvl="0" indent="0" algn="l" rtl="0">
              <a:lnSpc>
                <a:spcPct val="115000"/>
              </a:lnSpc>
              <a:spcBef>
                <a:spcPts val="0"/>
              </a:spcBef>
              <a:spcAft>
                <a:spcPts val="0"/>
              </a:spcAft>
              <a:buNone/>
            </a:pPr>
            <a:endParaRPr sz="1100">
              <a:solidFill>
                <a:schemeClr val="dk1"/>
              </a:solidFill>
            </a:endParaRPr>
          </a:p>
          <a:p>
            <a:pPr marL="457200" lvl="0" indent="0" algn="l" rtl="0">
              <a:spcBef>
                <a:spcPts val="1000"/>
              </a:spcBef>
              <a:spcAft>
                <a:spcPts val="0"/>
              </a:spcAft>
              <a:buNone/>
            </a:pPr>
            <a:endParaRPr/>
          </a:p>
        </p:txBody>
      </p:sp>
      <p:pic>
        <p:nvPicPr>
          <p:cNvPr id="266" name="Google Shape;266;p55"/>
          <p:cNvPicPr preferRelativeResize="0"/>
          <p:nvPr/>
        </p:nvPicPr>
        <p:blipFill rotWithShape="1">
          <a:blip r:embed="rId4">
            <a:alphaModFix/>
          </a:blip>
          <a:srcRect r="17293"/>
          <a:stretch/>
        </p:blipFill>
        <p:spPr>
          <a:xfrm>
            <a:off x="3566425" y="0"/>
            <a:ext cx="5573150" cy="5143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56"/>
          <p:cNvPicPr preferRelativeResize="0"/>
          <p:nvPr/>
        </p:nvPicPr>
        <p:blipFill>
          <a:blip r:embed="rId3">
            <a:alphaModFix/>
          </a:blip>
          <a:stretch>
            <a:fillRect/>
          </a:stretch>
        </p:blipFill>
        <p:spPr>
          <a:xfrm>
            <a:off x="8580176" y="237744"/>
            <a:ext cx="375007" cy="182880"/>
          </a:xfrm>
          <a:prstGeom prst="rect">
            <a:avLst/>
          </a:prstGeom>
          <a:noFill/>
          <a:ln>
            <a:noFill/>
          </a:ln>
        </p:spPr>
      </p:pic>
      <p:sp>
        <p:nvSpPr>
          <p:cNvPr id="272" name="Google Shape;272;p56"/>
          <p:cNvSpPr txBox="1"/>
          <p:nvPr/>
        </p:nvSpPr>
        <p:spPr>
          <a:xfrm>
            <a:off x="388925" y="99125"/>
            <a:ext cx="3144900" cy="469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2000"/>
              </a:spcBef>
              <a:spcAft>
                <a:spcPts val="0"/>
              </a:spcAft>
              <a:buClr>
                <a:schemeClr val="dk1"/>
              </a:buClr>
              <a:buSzPts val="1100"/>
              <a:buFont typeface="Arial"/>
              <a:buNone/>
            </a:pPr>
            <a:r>
              <a:rPr lang="en" sz="1700" b="1">
                <a:solidFill>
                  <a:schemeClr val="dk1"/>
                </a:solidFill>
              </a:rPr>
              <a:t>Colony Design Needs</a:t>
            </a:r>
            <a:endParaRPr b="1">
              <a:solidFill>
                <a:schemeClr val="dk1"/>
              </a:solidFill>
            </a:endParaRPr>
          </a:p>
          <a:p>
            <a:pPr marL="0" lvl="0" indent="0" algn="l" rtl="0">
              <a:lnSpc>
                <a:spcPct val="115000"/>
              </a:lnSpc>
              <a:spcBef>
                <a:spcPts val="600"/>
              </a:spcBef>
              <a:spcAft>
                <a:spcPts val="0"/>
              </a:spcAft>
              <a:buClr>
                <a:schemeClr val="dk1"/>
              </a:buClr>
              <a:buSzPts val="1100"/>
              <a:buFont typeface="Arial"/>
              <a:buNone/>
            </a:pPr>
            <a:endParaRPr sz="1100" b="1">
              <a:solidFill>
                <a:schemeClr val="dk1"/>
              </a:solidFill>
            </a:endParaRPr>
          </a:p>
          <a:p>
            <a:pPr marL="0" lvl="0" indent="0" algn="l" rtl="0">
              <a:lnSpc>
                <a:spcPct val="115000"/>
              </a:lnSpc>
              <a:spcBef>
                <a:spcPts val="0"/>
              </a:spcBef>
              <a:spcAft>
                <a:spcPts val="0"/>
              </a:spcAft>
              <a:buNone/>
            </a:pPr>
            <a:r>
              <a:rPr lang="en" sz="1100" b="1">
                <a:solidFill>
                  <a:schemeClr val="dk1"/>
                </a:solidFill>
              </a:rPr>
              <a:t>Basic Needs for Survival</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Food</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Water</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Oxygen</a:t>
            </a:r>
            <a:endParaRPr sz="1100" b="1">
              <a:solidFill>
                <a:schemeClr val="dk1"/>
              </a:solidFill>
            </a:endParaRPr>
          </a:p>
          <a:p>
            <a:pPr marL="0" lvl="0" indent="0" algn="l" rtl="0">
              <a:lnSpc>
                <a:spcPct val="115000"/>
              </a:lnSpc>
              <a:spcBef>
                <a:spcPts val="0"/>
              </a:spcBef>
              <a:spcAft>
                <a:spcPts val="0"/>
              </a:spcAft>
              <a:buNone/>
            </a:pPr>
            <a:endParaRPr sz="1100" b="1">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b="1">
                <a:solidFill>
                  <a:schemeClr val="dk1"/>
                </a:solidFill>
              </a:rPr>
              <a:t>Decision Making</a:t>
            </a:r>
            <a:endParaRPr sz="1100" b="1">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Housing</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Health</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Culture</a:t>
            </a:r>
            <a:endParaRPr sz="110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sz="1100" b="1">
                <a:solidFill>
                  <a:schemeClr val="dk1"/>
                </a:solidFill>
              </a:rPr>
              <a:t>Sustainability</a:t>
            </a:r>
            <a:endParaRPr sz="1100" b="1">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Power</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Waste</a:t>
            </a:r>
            <a:endParaRPr sz="1100">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Materials</a:t>
            </a:r>
            <a:endParaRPr sz="1100" b="1">
              <a:solidFill>
                <a:schemeClr val="dk1"/>
              </a:solidFill>
            </a:endParaRPr>
          </a:p>
          <a:p>
            <a:pPr marL="0" lvl="0" indent="0" algn="l" rtl="0">
              <a:lnSpc>
                <a:spcPct val="115000"/>
              </a:lnSpc>
              <a:spcBef>
                <a:spcPts val="0"/>
              </a:spcBef>
              <a:spcAft>
                <a:spcPts val="0"/>
              </a:spcAft>
              <a:buNone/>
            </a:pPr>
            <a:endParaRPr sz="1100" b="1">
              <a:solidFill>
                <a:schemeClr val="dk1"/>
              </a:solidFill>
            </a:endParaRPr>
          </a:p>
          <a:p>
            <a:pPr marL="0" lvl="0" indent="0" algn="l" rtl="0">
              <a:lnSpc>
                <a:spcPct val="115000"/>
              </a:lnSpc>
              <a:spcBef>
                <a:spcPts val="0"/>
              </a:spcBef>
              <a:spcAft>
                <a:spcPts val="0"/>
              </a:spcAft>
              <a:buNone/>
            </a:pPr>
            <a:endParaRPr sz="1100" b="1">
              <a:solidFill>
                <a:schemeClr val="dk1"/>
              </a:solidFill>
            </a:endParaRPr>
          </a:p>
          <a:p>
            <a:pPr marL="0" lvl="0" indent="0" algn="l" rtl="0">
              <a:lnSpc>
                <a:spcPct val="115000"/>
              </a:lnSpc>
              <a:spcBef>
                <a:spcPts val="0"/>
              </a:spcBef>
              <a:spcAft>
                <a:spcPts val="0"/>
              </a:spcAft>
              <a:buNone/>
            </a:pPr>
            <a:endParaRPr sz="1100">
              <a:solidFill>
                <a:schemeClr val="dk1"/>
              </a:solidFill>
            </a:endParaRPr>
          </a:p>
          <a:p>
            <a:pPr marL="0" lvl="0" indent="0" algn="l" rtl="0">
              <a:lnSpc>
                <a:spcPct val="115000"/>
              </a:lnSpc>
              <a:spcBef>
                <a:spcPts val="0"/>
              </a:spcBef>
              <a:spcAft>
                <a:spcPts val="0"/>
              </a:spcAft>
              <a:buNone/>
            </a:pPr>
            <a:endParaRPr sz="1100">
              <a:solidFill>
                <a:schemeClr val="dk1"/>
              </a:solidFill>
            </a:endParaRPr>
          </a:p>
          <a:p>
            <a:pPr marL="0" lvl="0" indent="0" algn="l" rtl="0">
              <a:lnSpc>
                <a:spcPct val="115000"/>
              </a:lnSpc>
              <a:spcBef>
                <a:spcPts val="0"/>
              </a:spcBef>
              <a:spcAft>
                <a:spcPts val="0"/>
              </a:spcAft>
              <a:buNone/>
            </a:pPr>
            <a:endParaRPr sz="1100">
              <a:solidFill>
                <a:schemeClr val="dk1"/>
              </a:solidFill>
            </a:endParaRPr>
          </a:p>
          <a:p>
            <a:pPr marL="457200" lvl="0" indent="0" algn="l" rtl="0">
              <a:spcBef>
                <a:spcPts val="1000"/>
              </a:spcBef>
              <a:spcAft>
                <a:spcPts val="0"/>
              </a:spcAft>
              <a:buNone/>
            </a:pPr>
            <a:endParaRPr/>
          </a:p>
        </p:txBody>
      </p:sp>
      <p:pic>
        <p:nvPicPr>
          <p:cNvPr id="273" name="Google Shape;273;p56"/>
          <p:cNvPicPr preferRelativeResize="0"/>
          <p:nvPr/>
        </p:nvPicPr>
        <p:blipFill rotWithShape="1">
          <a:blip r:embed="rId4">
            <a:alphaModFix/>
          </a:blip>
          <a:srcRect r="17293"/>
          <a:stretch/>
        </p:blipFill>
        <p:spPr>
          <a:xfrm>
            <a:off x="3566425" y="0"/>
            <a:ext cx="5573150" cy="5143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pic>
        <p:nvPicPr>
          <p:cNvPr id="278" name="Google Shape;278;p57"/>
          <p:cNvPicPr preferRelativeResize="0"/>
          <p:nvPr/>
        </p:nvPicPr>
        <p:blipFill>
          <a:blip r:embed="rId3">
            <a:alphaModFix/>
          </a:blip>
          <a:stretch>
            <a:fillRect/>
          </a:stretch>
        </p:blipFill>
        <p:spPr>
          <a:xfrm>
            <a:off x="8580176" y="237744"/>
            <a:ext cx="375007" cy="182880"/>
          </a:xfrm>
          <a:prstGeom prst="rect">
            <a:avLst/>
          </a:prstGeom>
          <a:noFill/>
          <a:ln>
            <a:noFill/>
          </a:ln>
        </p:spPr>
      </p:pic>
      <p:sp>
        <p:nvSpPr>
          <p:cNvPr id="279" name="Google Shape;279;p57"/>
          <p:cNvSpPr txBox="1">
            <a:spLocks noGrp="1"/>
          </p:cNvSpPr>
          <p:nvPr>
            <p:ph type="title"/>
          </p:nvPr>
        </p:nvSpPr>
        <p:spPr>
          <a:xfrm>
            <a:off x="1622800" y="237750"/>
            <a:ext cx="5277900" cy="114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400" b="1" u="sng">
                <a:solidFill>
                  <a:srgbClr val="FFFFFF"/>
                </a:solidFill>
              </a:rPr>
              <a:t>OFF PLANET COLONY</a:t>
            </a:r>
            <a:endParaRPr sz="3400" b="1" u="sng">
              <a:solidFill>
                <a:srgbClr val="FFFFFF"/>
              </a:solidFill>
            </a:endParaRPr>
          </a:p>
        </p:txBody>
      </p:sp>
      <p:pic>
        <p:nvPicPr>
          <p:cNvPr id="280" name="Google Shape;280;p57"/>
          <p:cNvPicPr preferRelativeResize="0"/>
          <p:nvPr/>
        </p:nvPicPr>
        <p:blipFill>
          <a:blip r:embed="rId4">
            <a:alphaModFix/>
          </a:blip>
          <a:stretch>
            <a:fillRect/>
          </a:stretch>
        </p:blipFill>
        <p:spPr>
          <a:xfrm>
            <a:off x="3944650" y="1"/>
            <a:ext cx="5199360" cy="5143502"/>
          </a:xfrm>
          <a:prstGeom prst="rect">
            <a:avLst/>
          </a:prstGeom>
          <a:noFill/>
          <a:ln>
            <a:noFill/>
          </a:ln>
        </p:spPr>
      </p:pic>
      <p:sp>
        <p:nvSpPr>
          <p:cNvPr id="281" name="Google Shape;281;p57"/>
          <p:cNvSpPr txBox="1"/>
          <p:nvPr/>
        </p:nvSpPr>
        <p:spPr>
          <a:xfrm>
            <a:off x="343700" y="226200"/>
            <a:ext cx="3144900" cy="469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2000"/>
              </a:spcBef>
              <a:spcAft>
                <a:spcPts val="0"/>
              </a:spcAft>
              <a:buClr>
                <a:schemeClr val="dk1"/>
              </a:buClr>
              <a:buSzPts val="1100"/>
              <a:buFont typeface="Arial"/>
              <a:buNone/>
            </a:pPr>
            <a:r>
              <a:rPr lang="en" sz="1700" b="1">
                <a:solidFill>
                  <a:schemeClr val="dk1"/>
                </a:solidFill>
              </a:rPr>
              <a:t>Keep in Mind</a:t>
            </a:r>
            <a:endParaRPr b="1">
              <a:solidFill>
                <a:schemeClr val="dk1"/>
              </a:solidFill>
            </a:endParaRPr>
          </a:p>
          <a:p>
            <a:pPr marL="0" lvl="0" indent="0" algn="l" rtl="0">
              <a:lnSpc>
                <a:spcPct val="115000"/>
              </a:lnSpc>
              <a:spcBef>
                <a:spcPts val="600"/>
              </a:spcBef>
              <a:spcAft>
                <a:spcPts val="0"/>
              </a:spcAft>
              <a:buNone/>
            </a:pPr>
            <a:endParaRPr sz="1100" b="1">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b="1">
              <a:solidFill>
                <a:schemeClr val="dk1"/>
              </a:solidFill>
            </a:endParaRPr>
          </a:p>
          <a:p>
            <a:pPr marL="0" lvl="0" indent="0" algn="l" rtl="0">
              <a:lnSpc>
                <a:spcPct val="115000"/>
              </a:lnSpc>
              <a:spcBef>
                <a:spcPts val="0"/>
              </a:spcBef>
              <a:spcAft>
                <a:spcPts val="0"/>
              </a:spcAft>
              <a:buNone/>
            </a:pPr>
            <a:r>
              <a:rPr lang="en" sz="1100" b="1">
                <a:solidFill>
                  <a:schemeClr val="dk1"/>
                </a:solidFill>
              </a:rPr>
              <a:t>Distant Worlds</a:t>
            </a:r>
            <a:endParaRPr sz="1100" b="1">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Can’t just send items from Earth</a:t>
            </a:r>
            <a:endParaRPr sz="1100">
              <a:solidFill>
                <a:schemeClr val="dk1"/>
              </a:solidFill>
            </a:endParaRPr>
          </a:p>
          <a:p>
            <a:pPr marL="0" lvl="0" indent="0" algn="l" rtl="0">
              <a:lnSpc>
                <a:spcPct val="115000"/>
              </a:lnSpc>
              <a:spcBef>
                <a:spcPts val="0"/>
              </a:spcBef>
              <a:spcAft>
                <a:spcPts val="0"/>
              </a:spcAft>
              <a:buNone/>
            </a:pPr>
            <a:endParaRPr sz="1100" b="1">
              <a:solidFill>
                <a:schemeClr val="dk1"/>
              </a:solidFill>
            </a:endParaRPr>
          </a:p>
          <a:p>
            <a:pPr marL="0" lvl="0" indent="0" algn="l" rtl="0">
              <a:lnSpc>
                <a:spcPct val="115000"/>
              </a:lnSpc>
              <a:spcBef>
                <a:spcPts val="0"/>
              </a:spcBef>
              <a:spcAft>
                <a:spcPts val="0"/>
              </a:spcAft>
              <a:buNone/>
            </a:pPr>
            <a:r>
              <a:rPr lang="en" sz="1100" b="1">
                <a:solidFill>
                  <a:schemeClr val="dk1"/>
                </a:solidFill>
              </a:rPr>
              <a:t>Environmental Hazards</a:t>
            </a:r>
            <a:endParaRPr sz="1100" b="1">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It’s not safe out there: radiation, limited water, not Earth-like atmosphere</a:t>
            </a:r>
            <a:endParaRPr sz="1100">
              <a:solidFill>
                <a:schemeClr val="dk1"/>
              </a:solidFill>
            </a:endParaRPr>
          </a:p>
          <a:p>
            <a:pPr marL="0" lvl="0" indent="0" algn="l" rtl="0">
              <a:lnSpc>
                <a:spcPct val="115000"/>
              </a:lnSpc>
              <a:spcBef>
                <a:spcPts val="0"/>
              </a:spcBef>
              <a:spcAft>
                <a:spcPts val="0"/>
              </a:spcAft>
              <a:buNone/>
            </a:pPr>
            <a:endParaRPr sz="1100" b="1">
              <a:solidFill>
                <a:schemeClr val="dk1"/>
              </a:solidFill>
            </a:endParaRPr>
          </a:p>
          <a:p>
            <a:pPr marL="0" lvl="0" indent="0" algn="l" rtl="0">
              <a:lnSpc>
                <a:spcPct val="115000"/>
              </a:lnSpc>
              <a:spcBef>
                <a:spcPts val="0"/>
              </a:spcBef>
              <a:spcAft>
                <a:spcPts val="0"/>
              </a:spcAft>
              <a:buNone/>
            </a:pPr>
            <a:r>
              <a:rPr lang="en" sz="1100" b="1">
                <a:solidFill>
                  <a:schemeClr val="dk1"/>
                </a:solidFill>
              </a:rPr>
              <a:t>Speculative technology</a:t>
            </a:r>
            <a:endParaRPr sz="1100" b="1">
              <a:solidFill>
                <a:schemeClr val="dk1"/>
              </a:solidFill>
            </a:endParaRPr>
          </a:p>
          <a:p>
            <a:pPr marL="457200" lvl="0" indent="-298450" algn="l" rtl="0">
              <a:lnSpc>
                <a:spcPct val="115000"/>
              </a:lnSpc>
              <a:spcBef>
                <a:spcPts val="0"/>
              </a:spcBef>
              <a:spcAft>
                <a:spcPts val="0"/>
              </a:spcAft>
              <a:buClr>
                <a:schemeClr val="dk1"/>
              </a:buClr>
              <a:buSzPts val="1100"/>
              <a:buChar char="-"/>
            </a:pPr>
            <a:r>
              <a:rPr lang="en" sz="1100">
                <a:solidFill>
                  <a:schemeClr val="dk1"/>
                </a:solidFill>
              </a:rPr>
              <a:t>It’s 2090, so what might be available?</a:t>
            </a:r>
            <a:endParaRPr sz="1100">
              <a:solidFill>
                <a:schemeClr val="dk1"/>
              </a:solidFill>
            </a:endParaRPr>
          </a:p>
          <a:p>
            <a:pPr marL="0" lvl="0" indent="0" algn="l" rtl="0">
              <a:lnSpc>
                <a:spcPct val="115000"/>
              </a:lnSpc>
              <a:spcBef>
                <a:spcPts val="0"/>
              </a:spcBef>
              <a:spcAft>
                <a:spcPts val="0"/>
              </a:spcAft>
              <a:buNone/>
            </a:pPr>
            <a:endParaRPr sz="1100" b="1">
              <a:solidFill>
                <a:schemeClr val="dk1"/>
              </a:solidFill>
            </a:endParaRPr>
          </a:p>
          <a:p>
            <a:pPr marL="0" lvl="0" indent="0" algn="l" rtl="0">
              <a:lnSpc>
                <a:spcPct val="115000"/>
              </a:lnSpc>
              <a:spcBef>
                <a:spcPts val="0"/>
              </a:spcBef>
              <a:spcAft>
                <a:spcPts val="0"/>
              </a:spcAft>
              <a:buNone/>
            </a:pPr>
            <a:endParaRPr sz="1100" b="1">
              <a:solidFill>
                <a:schemeClr val="dk1"/>
              </a:solidFill>
            </a:endParaRPr>
          </a:p>
          <a:p>
            <a:pPr marL="0" lvl="0" indent="0" algn="l" rtl="0">
              <a:lnSpc>
                <a:spcPct val="115000"/>
              </a:lnSpc>
              <a:spcBef>
                <a:spcPts val="0"/>
              </a:spcBef>
              <a:spcAft>
                <a:spcPts val="0"/>
              </a:spcAft>
              <a:buNone/>
            </a:pPr>
            <a:endParaRPr sz="1100">
              <a:solidFill>
                <a:schemeClr val="dk1"/>
              </a:solidFill>
            </a:endParaRPr>
          </a:p>
          <a:p>
            <a:pPr marL="0" lvl="0" indent="0" algn="l" rtl="0">
              <a:lnSpc>
                <a:spcPct val="115000"/>
              </a:lnSpc>
              <a:spcBef>
                <a:spcPts val="0"/>
              </a:spcBef>
              <a:spcAft>
                <a:spcPts val="0"/>
              </a:spcAft>
              <a:buNone/>
            </a:pPr>
            <a:endParaRPr sz="1100">
              <a:solidFill>
                <a:schemeClr val="dk1"/>
              </a:solidFill>
            </a:endParaRPr>
          </a:p>
          <a:p>
            <a:pPr marL="0" lvl="0" indent="0" algn="l" rtl="0">
              <a:lnSpc>
                <a:spcPct val="115000"/>
              </a:lnSpc>
              <a:spcBef>
                <a:spcPts val="0"/>
              </a:spcBef>
              <a:spcAft>
                <a:spcPts val="0"/>
              </a:spcAft>
              <a:buNone/>
            </a:pPr>
            <a:endParaRPr sz="1100">
              <a:solidFill>
                <a:schemeClr val="dk1"/>
              </a:solidFill>
            </a:endParaRPr>
          </a:p>
          <a:p>
            <a:pPr marL="457200" lvl="0" indent="0" algn="l" rtl="0">
              <a:spcBef>
                <a:spcPts val="1000"/>
              </a:spcBef>
              <a:spcAft>
                <a:spcPts val="0"/>
              </a:spcAft>
              <a:buNone/>
            </a:pPr>
            <a:endParaRPr/>
          </a:p>
        </p:txBody>
      </p:sp>
      <p:cxnSp>
        <p:nvCxnSpPr>
          <p:cNvPr id="282" name="Google Shape;282;p57"/>
          <p:cNvCxnSpPr/>
          <p:nvPr/>
        </p:nvCxnSpPr>
        <p:spPr>
          <a:xfrm rot="10800000">
            <a:off x="7092150" y="2671400"/>
            <a:ext cx="618900" cy="32400"/>
          </a:xfrm>
          <a:prstGeom prst="straightConnector1">
            <a:avLst/>
          </a:prstGeom>
          <a:noFill/>
          <a:ln w="9525" cap="flat" cmpd="sng">
            <a:solidFill>
              <a:srgbClr val="FF0000"/>
            </a:solidFill>
            <a:prstDash val="solid"/>
            <a:round/>
            <a:headEnd type="none" w="med" len="med"/>
            <a:tailEnd type="stealth" w="med" len="med"/>
          </a:ln>
        </p:spPr>
      </p:cxnSp>
      <p:sp>
        <p:nvSpPr>
          <p:cNvPr id="283" name="Google Shape;283;p57"/>
          <p:cNvSpPr txBox="1"/>
          <p:nvPr/>
        </p:nvSpPr>
        <p:spPr>
          <a:xfrm>
            <a:off x="7751750" y="2467675"/>
            <a:ext cx="9120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lt1"/>
                </a:solidFill>
              </a:rPr>
              <a:t>EARTH</a:t>
            </a:r>
            <a:endParaRPr>
              <a:solidFill>
                <a:schemeClr val="lt1"/>
              </a:solidFill>
            </a:endParaRPr>
          </a:p>
          <a:p>
            <a:pPr marL="0" lvl="0" indent="0" algn="l" rtl="0">
              <a:spcBef>
                <a:spcPts val="0"/>
              </a:spcBef>
              <a:spcAft>
                <a:spcPts val="0"/>
              </a:spcAft>
              <a:buNone/>
            </a:pPr>
            <a:r>
              <a:rPr lang="en">
                <a:solidFill>
                  <a:schemeClr val="lt1"/>
                </a:solidFill>
              </a:rPr>
              <a:t>IS</a:t>
            </a:r>
            <a:endParaRPr>
              <a:solidFill>
                <a:schemeClr val="lt1"/>
              </a:solidFill>
            </a:endParaRPr>
          </a:p>
          <a:p>
            <a:pPr marL="0" lvl="0" indent="0" algn="l" rtl="0">
              <a:spcBef>
                <a:spcPts val="0"/>
              </a:spcBef>
              <a:spcAft>
                <a:spcPts val="0"/>
              </a:spcAft>
              <a:buNone/>
            </a:pPr>
            <a:r>
              <a:rPr lang="en">
                <a:solidFill>
                  <a:schemeClr val="lt1"/>
                </a:solidFill>
              </a:rPr>
              <a:t>HERE</a:t>
            </a:r>
            <a:endParaRPr>
              <a:solidFill>
                <a:schemeClr val="l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7" name="Google Shape;167;p40"/>
          <p:cNvPicPr preferRelativeResize="0"/>
          <p:nvPr/>
        </p:nvPicPr>
        <p:blipFill>
          <a:blip r:embed="rId3">
            <a:alphaModFix/>
          </a:blip>
          <a:stretch>
            <a:fillRect/>
          </a:stretch>
        </p:blipFill>
        <p:spPr>
          <a:xfrm>
            <a:off x="0" y="1024647"/>
            <a:ext cx="9144000" cy="4118853"/>
          </a:xfrm>
          <a:prstGeom prst="rect">
            <a:avLst/>
          </a:prstGeom>
          <a:noFill/>
          <a:ln>
            <a:noFill/>
          </a:ln>
        </p:spPr>
      </p:pic>
      <p:sp>
        <p:nvSpPr>
          <p:cNvPr id="168" name="Google Shape;168;p4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4800" b="1" u="sng"/>
              <a:t>ACTIVITY 1:</a:t>
            </a:r>
            <a:endParaRPr sz="4800" b="1" u="sng"/>
          </a:p>
          <a:p>
            <a:pPr marL="0" lvl="0" indent="0" algn="l" rtl="0">
              <a:spcBef>
                <a:spcPts val="1600"/>
              </a:spcBef>
              <a:spcAft>
                <a:spcPts val="0"/>
              </a:spcAft>
              <a:buNone/>
            </a:pPr>
            <a:r>
              <a:rPr lang="en" sz="4800" b="1"/>
              <a:t>A QUESTION OF SPACE</a:t>
            </a:r>
            <a:endParaRPr sz="4800" b="1"/>
          </a:p>
          <a:p>
            <a:pPr marL="0" lvl="0" indent="0" algn="l" rtl="0">
              <a:spcBef>
                <a:spcPts val="1600"/>
              </a:spcBef>
              <a:spcAft>
                <a:spcPts val="1600"/>
              </a:spcAft>
              <a:buNone/>
            </a:pPr>
            <a:endParaRPr sz="2800" b="1"/>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5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b="1" u="sng" dirty="0"/>
              <a:t>COLONY SHAREBACK</a:t>
            </a:r>
            <a:endParaRPr sz="6000" b="1" u="sng" dirty="0">
              <a:solidFill>
                <a:srgbClr val="FFFFFF"/>
              </a:solidFill>
            </a:endParaRPr>
          </a:p>
          <a:p>
            <a:pPr marL="0" lvl="0" indent="0" algn="l" rtl="0">
              <a:spcBef>
                <a:spcPts val="1600"/>
              </a:spcBef>
              <a:spcAft>
                <a:spcPts val="1600"/>
              </a:spcAft>
              <a:buNone/>
            </a:pPr>
            <a:endParaRPr sz="2800" b="1"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pic>
        <p:nvPicPr>
          <p:cNvPr id="293" name="Google Shape;293;p59"/>
          <p:cNvPicPr preferRelativeResize="0"/>
          <p:nvPr/>
        </p:nvPicPr>
        <p:blipFill>
          <a:blip r:embed="rId3">
            <a:alphaModFix/>
          </a:blip>
          <a:stretch>
            <a:fillRect/>
          </a:stretch>
        </p:blipFill>
        <p:spPr>
          <a:xfrm>
            <a:off x="8580176" y="237744"/>
            <a:ext cx="375007" cy="182880"/>
          </a:xfrm>
          <a:prstGeom prst="rect">
            <a:avLst/>
          </a:prstGeom>
          <a:noFill/>
          <a:ln>
            <a:noFill/>
          </a:ln>
        </p:spPr>
      </p:pic>
      <p:pic>
        <p:nvPicPr>
          <p:cNvPr id="294" name="Google Shape;294;p59"/>
          <p:cNvPicPr preferRelativeResize="0"/>
          <p:nvPr/>
        </p:nvPicPr>
        <p:blipFill>
          <a:blip r:embed="rId4">
            <a:alphaModFix/>
          </a:blip>
          <a:stretch>
            <a:fillRect/>
          </a:stretch>
        </p:blipFill>
        <p:spPr>
          <a:xfrm>
            <a:off x="343225" y="988063"/>
            <a:ext cx="2718424" cy="3624576"/>
          </a:xfrm>
          <a:prstGeom prst="rect">
            <a:avLst/>
          </a:prstGeom>
          <a:noFill/>
          <a:ln>
            <a:noFill/>
          </a:ln>
        </p:spPr>
      </p:pic>
      <p:pic>
        <p:nvPicPr>
          <p:cNvPr id="295" name="Google Shape;295;p59"/>
          <p:cNvPicPr preferRelativeResize="0"/>
          <p:nvPr/>
        </p:nvPicPr>
        <p:blipFill rotWithShape="1">
          <a:blip r:embed="rId5">
            <a:alphaModFix/>
          </a:blip>
          <a:srcRect l="17637" r="17469"/>
          <a:stretch/>
        </p:blipFill>
        <p:spPr>
          <a:xfrm>
            <a:off x="6082350" y="1009288"/>
            <a:ext cx="2718424" cy="3582115"/>
          </a:xfrm>
          <a:prstGeom prst="rect">
            <a:avLst/>
          </a:prstGeom>
          <a:noFill/>
          <a:ln>
            <a:noFill/>
          </a:ln>
        </p:spPr>
      </p:pic>
      <p:pic>
        <p:nvPicPr>
          <p:cNvPr id="296" name="Google Shape;296;p59"/>
          <p:cNvPicPr preferRelativeResize="0"/>
          <p:nvPr/>
        </p:nvPicPr>
        <p:blipFill>
          <a:blip r:embed="rId6">
            <a:alphaModFix/>
          </a:blip>
          <a:stretch>
            <a:fillRect/>
          </a:stretch>
        </p:blipFill>
        <p:spPr>
          <a:xfrm>
            <a:off x="3237175" y="1465539"/>
            <a:ext cx="2669650" cy="2669650"/>
          </a:xfrm>
          <a:prstGeom prst="rect">
            <a:avLst/>
          </a:prstGeom>
          <a:noFill/>
          <a:ln>
            <a:noFill/>
          </a:ln>
        </p:spPr>
      </p:pic>
      <p:sp>
        <p:nvSpPr>
          <p:cNvPr id="297" name="Google Shape;297;p59"/>
          <p:cNvSpPr txBox="1"/>
          <p:nvPr/>
        </p:nvSpPr>
        <p:spPr>
          <a:xfrm>
            <a:off x="0" y="0"/>
            <a:ext cx="9144000" cy="7080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0"/>
              </a:spcBef>
              <a:spcAft>
                <a:spcPts val="0"/>
              </a:spcAft>
              <a:buNone/>
            </a:pPr>
            <a:r>
              <a:rPr lang="en" sz="3400" b="1" u="sng">
                <a:solidFill>
                  <a:schemeClr val="dk1"/>
                </a:solidFill>
              </a:rPr>
              <a:t>DISASTER STRIKES!</a:t>
            </a:r>
            <a:endParaRPr sz="3400" b="1" u="sng"/>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6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b="1" u="sng" dirty="0"/>
              <a:t>DISASTER SHAREBACK</a:t>
            </a:r>
            <a:endParaRPr sz="6000" b="1" u="sng" dirty="0">
              <a:solidFill>
                <a:srgbClr val="FFFFFF"/>
              </a:solidFill>
            </a:endParaRPr>
          </a:p>
          <a:p>
            <a:pPr marL="0" lvl="0" indent="0" algn="l" rtl="0">
              <a:spcBef>
                <a:spcPts val="1600"/>
              </a:spcBef>
              <a:spcAft>
                <a:spcPts val="1600"/>
              </a:spcAft>
              <a:buNone/>
            </a:pPr>
            <a:endParaRPr sz="2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41"/>
          <p:cNvSpPr txBox="1">
            <a:spLocks noGrp="1"/>
          </p:cNvSpPr>
          <p:nvPr>
            <p:ph type="body" idx="1"/>
          </p:nvPr>
        </p:nvSpPr>
        <p:spPr>
          <a:xfrm>
            <a:off x="0" y="713500"/>
            <a:ext cx="91440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800" b="1" u="sng"/>
              <a:t>PINEAPPLE ON PIZZA</a:t>
            </a:r>
            <a:endParaRPr sz="6000" b="1" u="sng">
              <a:solidFill>
                <a:srgbClr val="FFFFFF"/>
              </a:solidFill>
            </a:endParaRPr>
          </a:p>
          <a:p>
            <a:pPr marL="0" lvl="0" indent="0" algn="ctr" rtl="0">
              <a:spcBef>
                <a:spcPts val="1600"/>
              </a:spcBef>
              <a:spcAft>
                <a:spcPts val="1600"/>
              </a:spcAft>
              <a:buNone/>
            </a:pPr>
            <a:endParaRPr sz="2800" b="1"/>
          </a:p>
        </p:txBody>
      </p:sp>
      <p:pic>
        <p:nvPicPr>
          <p:cNvPr id="174" name="Google Shape;174;p41"/>
          <p:cNvPicPr preferRelativeResize="0"/>
          <p:nvPr/>
        </p:nvPicPr>
        <p:blipFill>
          <a:blip r:embed="rId3">
            <a:alphaModFix/>
          </a:blip>
          <a:stretch>
            <a:fillRect/>
          </a:stretch>
        </p:blipFill>
        <p:spPr>
          <a:xfrm>
            <a:off x="3229500" y="1978875"/>
            <a:ext cx="2685000" cy="26850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42"/>
          <p:cNvSpPr txBox="1">
            <a:spLocks noGrp="1"/>
          </p:cNvSpPr>
          <p:nvPr>
            <p:ph type="body" idx="1"/>
          </p:nvPr>
        </p:nvSpPr>
        <p:spPr>
          <a:xfrm>
            <a:off x="6900" y="789700"/>
            <a:ext cx="91440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4000" b="1" u="sng"/>
              <a:t>CATS ARE BETTER THAN DOGS</a:t>
            </a:r>
            <a:endParaRPr sz="4000" b="1" u="sng">
              <a:solidFill>
                <a:srgbClr val="FFFFFF"/>
              </a:solidFill>
            </a:endParaRPr>
          </a:p>
          <a:p>
            <a:pPr marL="0" lvl="0" indent="0" algn="ctr" rtl="0">
              <a:spcBef>
                <a:spcPts val="1600"/>
              </a:spcBef>
              <a:spcAft>
                <a:spcPts val="1600"/>
              </a:spcAft>
              <a:buNone/>
            </a:pPr>
            <a:endParaRPr sz="4000" b="1"/>
          </a:p>
        </p:txBody>
      </p:sp>
      <p:pic>
        <p:nvPicPr>
          <p:cNvPr id="180" name="Google Shape;180;p42"/>
          <p:cNvPicPr preferRelativeResize="0"/>
          <p:nvPr/>
        </p:nvPicPr>
        <p:blipFill>
          <a:blip r:embed="rId3">
            <a:alphaModFix/>
          </a:blip>
          <a:stretch>
            <a:fillRect/>
          </a:stretch>
        </p:blipFill>
        <p:spPr>
          <a:xfrm>
            <a:off x="4572000" y="1882675"/>
            <a:ext cx="2597325" cy="2597326"/>
          </a:xfrm>
          <a:prstGeom prst="rect">
            <a:avLst/>
          </a:prstGeom>
          <a:noFill/>
          <a:ln>
            <a:noFill/>
          </a:ln>
        </p:spPr>
      </p:pic>
      <p:pic>
        <p:nvPicPr>
          <p:cNvPr id="181" name="Google Shape;181;p42"/>
          <p:cNvPicPr preferRelativeResize="0"/>
          <p:nvPr/>
        </p:nvPicPr>
        <p:blipFill>
          <a:blip r:embed="rId4">
            <a:alphaModFix/>
          </a:blip>
          <a:stretch>
            <a:fillRect/>
          </a:stretch>
        </p:blipFill>
        <p:spPr>
          <a:xfrm>
            <a:off x="1974675" y="1882675"/>
            <a:ext cx="2597326" cy="259732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43"/>
          <p:cNvSpPr txBox="1">
            <a:spLocks noGrp="1"/>
          </p:cNvSpPr>
          <p:nvPr>
            <p:ph type="body" idx="1"/>
          </p:nvPr>
        </p:nvSpPr>
        <p:spPr>
          <a:xfrm>
            <a:off x="0" y="310505"/>
            <a:ext cx="9144000" cy="838200"/>
          </a:xfrm>
          <a:prstGeom prst="rect">
            <a:avLst/>
          </a:prstGeom>
        </p:spPr>
        <p:txBody>
          <a:bodyPr spcFirstLastPara="1" wrap="square" lIns="91425" tIns="91425" rIns="91425" bIns="91425" anchor="t" anchorCtr="0">
            <a:noAutofit/>
          </a:bodyPr>
          <a:lstStyle/>
          <a:p>
            <a:pPr marL="0" lvl="0" indent="0" algn="ctr" rtl="0">
              <a:lnSpc>
                <a:spcPct val="100000"/>
              </a:lnSpc>
              <a:spcBef>
                <a:spcPts val="1000"/>
              </a:spcBef>
              <a:spcAft>
                <a:spcPts val="0"/>
              </a:spcAft>
              <a:buClr>
                <a:schemeClr val="dk1"/>
              </a:buClr>
              <a:buSzPts val="1100"/>
              <a:buFont typeface="Arial"/>
              <a:buNone/>
            </a:pPr>
            <a:r>
              <a:rPr lang="en" sz="2800" b="1" dirty="0">
                <a:solidFill>
                  <a:schemeClr val="lt1"/>
                </a:solidFill>
                <a:latin typeface="Proxima Nova"/>
                <a:ea typeface="Proxima Nova"/>
                <a:cs typeface="Proxima Nova"/>
                <a:sym typeface="Proxima Nova"/>
              </a:rPr>
              <a:t>ASTEROID MINING SHOULD REMAIN LEGAL</a:t>
            </a:r>
            <a:endParaRPr sz="2800" b="1" u="sng" dirty="0">
              <a:solidFill>
                <a:schemeClr val="lt1"/>
              </a:solidFill>
            </a:endParaRPr>
          </a:p>
          <a:p>
            <a:pPr marL="0" lvl="0" indent="0" algn="ctr" rtl="0">
              <a:spcBef>
                <a:spcPts val="0"/>
              </a:spcBef>
              <a:spcAft>
                <a:spcPts val="1600"/>
              </a:spcAft>
              <a:buNone/>
            </a:pPr>
            <a:endParaRPr sz="2800" b="1" dirty="0">
              <a:solidFill>
                <a:schemeClr val="lt1"/>
              </a:solidFill>
            </a:endParaRPr>
          </a:p>
        </p:txBody>
      </p:sp>
      <p:pic>
        <p:nvPicPr>
          <p:cNvPr id="187" name="Google Shape;187;p43"/>
          <p:cNvPicPr preferRelativeResize="0"/>
          <p:nvPr/>
        </p:nvPicPr>
        <p:blipFill>
          <a:blip r:embed="rId3">
            <a:alphaModFix/>
          </a:blip>
          <a:stretch>
            <a:fillRect/>
          </a:stretch>
        </p:blipFill>
        <p:spPr>
          <a:xfrm>
            <a:off x="1357638" y="1351454"/>
            <a:ext cx="6428726" cy="36161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pic>
        <p:nvPicPr>
          <p:cNvPr id="192" name="Google Shape;192;p44"/>
          <p:cNvPicPr preferRelativeResize="0"/>
          <p:nvPr/>
        </p:nvPicPr>
        <p:blipFill>
          <a:blip r:embed="rId3">
            <a:alphaModFix/>
          </a:blip>
          <a:stretch>
            <a:fillRect/>
          </a:stretch>
        </p:blipFill>
        <p:spPr>
          <a:xfrm>
            <a:off x="3913501" y="1734899"/>
            <a:ext cx="4514350" cy="3015452"/>
          </a:xfrm>
          <a:prstGeom prst="rect">
            <a:avLst/>
          </a:prstGeom>
          <a:noFill/>
          <a:ln>
            <a:noFill/>
          </a:ln>
        </p:spPr>
      </p:pic>
      <p:pic>
        <p:nvPicPr>
          <p:cNvPr id="193" name="Google Shape;193;p44"/>
          <p:cNvPicPr preferRelativeResize="0"/>
          <p:nvPr/>
        </p:nvPicPr>
        <p:blipFill rotWithShape="1">
          <a:blip r:embed="rId4">
            <a:alphaModFix/>
          </a:blip>
          <a:srcRect l="39181" r="6953"/>
          <a:stretch/>
        </p:blipFill>
        <p:spPr>
          <a:xfrm>
            <a:off x="664925" y="1734904"/>
            <a:ext cx="3248578" cy="3015449"/>
          </a:xfrm>
          <a:prstGeom prst="rect">
            <a:avLst/>
          </a:prstGeom>
          <a:noFill/>
          <a:ln>
            <a:noFill/>
          </a:ln>
        </p:spPr>
      </p:pic>
      <p:sp>
        <p:nvSpPr>
          <p:cNvPr id="194" name="Google Shape;194;p44"/>
          <p:cNvSpPr txBox="1">
            <a:spLocks noGrp="1"/>
          </p:cNvSpPr>
          <p:nvPr>
            <p:ph type="body" idx="1"/>
          </p:nvPr>
        </p:nvSpPr>
        <p:spPr>
          <a:xfrm>
            <a:off x="664925" y="200891"/>
            <a:ext cx="7762800" cy="1309200"/>
          </a:xfrm>
          <a:prstGeom prst="rect">
            <a:avLst/>
          </a:prstGeom>
        </p:spPr>
        <p:txBody>
          <a:bodyPr spcFirstLastPara="1" wrap="square" lIns="91425" tIns="91425" rIns="91425" bIns="91425" anchor="t" anchorCtr="0">
            <a:noAutofit/>
          </a:bodyPr>
          <a:lstStyle/>
          <a:p>
            <a:pPr marL="0" lvl="0" indent="0" algn="ctr" rtl="0">
              <a:lnSpc>
                <a:spcPct val="100000"/>
              </a:lnSpc>
              <a:spcBef>
                <a:spcPts val="1000"/>
              </a:spcBef>
              <a:spcAft>
                <a:spcPts val="0"/>
              </a:spcAft>
              <a:buNone/>
            </a:pPr>
            <a:r>
              <a:rPr lang="en" sz="2800" b="1" dirty="0">
                <a:solidFill>
                  <a:schemeClr val="lt1"/>
                </a:solidFill>
                <a:latin typeface="Proxima Nova"/>
                <a:ea typeface="Proxima Nova"/>
                <a:cs typeface="Proxima Nova"/>
                <a:sym typeface="Proxima Nova"/>
              </a:rPr>
              <a:t>IT IS ETHICALLY ACCEPTABLE TO CREATE ARTWORKS IN SPACE</a:t>
            </a:r>
            <a:endParaRPr sz="2800" b="1" u="sng" dirty="0">
              <a:solidFill>
                <a:schemeClr val="lt1"/>
              </a:solidFill>
            </a:endParaRPr>
          </a:p>
          <a:p>
            <a:pPr marL="0" lvl="0" indent="0" algn="l" rtl="0">
              <a:lnSpc>
                <a:spcPct val="100000"/>
              </a:lnSpc>
              <a:spcBef>
                <a:spcPts val="0"/>
              </a:spcBef>
              <a:spcAft>
                <a:spcPts val="1600"/>
              </a:spcAft>
              <a:buNone/>
            </a:pPr>
            <a:endParaRPr sz="2800" b="1" dirty="0">
              <a:solidFill>
                <a:schemeClr val="l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pic>
        <p:nvPicPr>
          <p:cNvPr id="199" name="Google Shape;199;p45"/>
          <p:cNvPicPr preferRelativeResize="0"/>
          <p:nvPr/>
        </p:nvPicPr>
        <p:blipFill>
          <a:blip r:embed="rId3">
            <a:alphaModFix/>
          </a:blip>
          <a:stretch>
            <a:fillRect/>
          </a:stretch>
        </p:blipFill>
        <p:spPr>
          <a:xfrm>
            <a:off x="1449688" y="1356600"/>
            <a:ext cx="6244624" cy="3508676"/>
          </a:xfrm>
          <a:prstGeom prst="rect">
            <a:avLst/>
          </a:prstGeom>
          <a:noFill/>
          <a:ln>
            <a:noFill/>
          </a:ln>
        </p:spPr>
      </p:pic>
      <p:sp>
        <p:nvSpPr>
          <p:cNvPr id="200" name="Google Shape;200;p45"/>
          <p:cNvSpPr txBox="1">
            <a:spLocks noGrp="1"/>
          </p:cNvSpPr>
          <p:nvPr>
            <p:ph type="body" idx="1"/>
          </p:nvPr>
        </p:nvSpPr>
        <p:spPr>
          <a:xfrm>
            <a:off x="0" y="218413"/>
            <a:ext cx="9144000" cy="838200"/>
          </a:xfrm>
          <a:prstGeom prst="rect">
            <a:avLst/>
          </a:prstGeom>
        </p:spPr>
        <p:txBody>
          <a:bodyPr spcFirstLastPara="1" wrap="square" lIns="91425" tIns="91425" rIns="91425" bIns="91425" anchor="t" anchorCtr="0">
            <a:noAutofit/>
          </a:bodyPr>
          <a:lstStyle/>
          <a:p>
            <a:pPr marL="0" lvl="0" indent="0" algn="ctr" rtl="0">
              <a:lnSpc>
                <a:spcPct val="100000"/>
              </a:lnSpc>
              <a:spcBef>
                <a:spcPts val="1000"/>
              </a:spcBef>
              <a:spcAft>
                <a:spcPts val="0"/>
              </a:spcAft>
              <a:buNone/>
            </a:pPr>
            <a:r>
              <a:rPr lang="en" sz="2800" b="1" dirty="0">
                <a:solidFill>
                  <a:schemeClr val="lt1"/>
                </a:solidFill>
                <a:latin typeface="Proxima Nova"/>
                <a:ea typeface="Proxima Nova"/>
                <a:cs typeface="Proxima Nova"/>
                <a:sym typeface="Proxima Nova"/>
              </a:rPr>
              <a:t>SPACE TOURISM SHOULD BE BANNED</a:t>
            </a:r>
            <a:endParaRPr sz="2800" b="1" u="sng" dirty="0">
              <a:solidFill>
                <a:schemeClr val="lt1"/>
              </a:solidFill>
            </a:endParaRPr>
          </a:p>
          <a:p>
            <a:pPr marL="0" lvl="0" indent="0" algn="ctr" rtl="0">
              <a:spcBef>
                <a:spcPts val="0"/>
              </a:spcBef>
              <a:spcAft>
                <a:spcPts val="1600"/>
              </a:spcAft>
              <a:buNone/>
            </a:pPr>
            <a:endParaRPr sz="2800" b="1" dirty="0">
              <a:solidFill>
                <a:schemeClr val="lt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46"/>
          <p:cNvPicPr preferRelativeResize="0"/>
          <p:nvPr/>
        </p:nvPicPr>
        <p:blipFill>
          <a:blip r:embed="rId3">
            <a:alphaModFix/>
          </a:blip>
          <a:stretch>
            <a:fillRect/>
          </a:stretch>
        </p:blipFill>
        <p:spPr>
          <a:xfrm>
            <a:off x="3233000" y="2133600"/>
            <a:ext cx="2750700" cy="2746800"/>
          </a:xfrm>
          <a:prstGeom prst="ellipse">
            <a:avLst/>
          </a:prstGeom>
          <a:noFill/>
          <a:ln>
            <a:noFill/>
          </a:ln>
        </p:spPr>
      </p:pic>
      <p:sp>
        <p:nvSpPr>
          <p:cNvPr id="206" name="Google Shape;206;p46"/>
          <p:cNvSpPr txBox="1">
            <a:spLocks noGrp="1"/>
          </p:cNvSpPr>
          <p:nvPr>
            <p:ph type="body" idx="1"/>
          </p:nvPr>
        </p:nvSpPr>
        <p:spPr>
          <a:xfrm>
            <a:off x="482600" y="481242"/>
            <a:ext cx="8251500" cy="838200"/>
          </a:xfrm>
          <a:prstGeom prst="rect">
            <a:avLst/>
          </a:prstGeom>
        </p:spPr>
        <p:txBody>
          <a:bodyPr spcFirstLastPara="1" wrap="square" lIns="91425" tIns="91425" rIns="91425" bIns="91425" anchor="t" anchorCtr="0">
            <a:noAutofit/>
          </a:bodyPr>
          <a:lstStyle/>
          <a:p>
            <a:pPr marL="0" lvl="0" indent="0" algn="ctr" rtl="0">
              <a:lnSpc>
                <a:spcPct val="100000"/>
              </a:lnSpc>
              <a:spcBef>
                <a:spcPts val="1000"/>
              </a:spcBef>
              <a:spcAft>
                <a:spcPts val="0"/>
              </a:spcAft>
              <a:buNone/>
            </a:pPr>
            <a:r>
              <a:rPr lang="en" sz="2800" b="1" dirty="0">
                <a:solidFill>
                  <a:schemeClr val="lt1"/>
                </a:solidFill>
                <a:latin typeface="Proxima Nova"/>
                <a:ea typeface="Proxima Nova"/>
                <a:cs typeface="Proxima Nova"/>
                <a:sym typeface="Proxima Nova"/>
              </a:rPr>
              <a:t>ANIMAL TESTING IN SPACE IS ETHICALLY ACCEPTABLE FOR RESEARCH</a:t>
            </a:r>
            <a:endParaRPr sz="2800" b="1" u="sng" dirty="0">
              <a:solidFill>
                <a:schemeClr val="lt1"/>
              </a:solidFill>
            </a:endParaRPr>
          </a:p>
          <a:p>
            <a:pPr marL="0" lvl="0" indent="0" algn="l" rtl="0">
              <a:spcBef>
                <a:spcPts val="0"/>
              </a:spcBef>
              <a:spcAft>
                <a:spcPts val="1600"/>
              </a:spcAft>
              <a:buNone/>
            </a:pPr>
            <a:endParaRPr sz="2800" b="1" dirty="0">
              <a:solidFill>
                <a:schemeClr val="l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pic>
        <p:nvPicPr>
          <p:cNvPr id="211" name="Google Shape;211;p47"/>
          <p:cNvPicPr preferRelativeResize="0"/>
          <p:nvPr/>
        </p:nvPicPr>
        <p:blipFill>
          <a:blip r:embed="rId3">
            <a:alphaModFix/>
          </a:blip>
          <a:stretch>
            <a:fillRect/>
          </a:stretch>
        </p:blipFill>
        <p:spPr>
          <a:xfrm>
            <a:off x="1860600" y="2336288"/>
            <a:ext cx="4203600" cy="1994925"/>
          </a:xfrm>
          <a:prstGeom prst="rect">
            <a:avLst/>
          </a:prstGeom>
          <a:noFill/>
          <a:ln>
            <a:noFill/>
          </a:ln>
        </p:spPr>
      </p:pic>
      <p:cxnSp>
        <p:nvCxnSpPr>
          <p:cNvPr id="212" name="Google Shape;212;p47"/>
          <p:cNvCxnSpPr/>
          <p:nvPr/>
        </p:nvCxnSpPr>
        <p:spPr>
          <a:xfrm>
            <a:off x="5052050" y="2416500"/>
            <a:ext cx="1481400" cy="9000"/>
          </a:xfrm>
          <a:prstGeom prst="straightConnector1">
            <a:avLst/>
          </a:prstGeom>
          <a:noFill/>
          <a:ln w="38100" cap="flat" cmpd="sng">
            <a:solidFill>
              <a:srgbClr val="FF9900"/>
            </a:solidFill>
            <a:prstDash val="solid"/>
            <a:round/>
            <a:headEnd type="none" w="med" len="med"/>
            <a:tailEnd type="triangle" w="med" len="med"/>
          </a:ln>
        </p:spPr>
      </p:cxnSp>
      <p:sp>
        <p:nvSpPr>
          <p:cNvPr id="213" name="Google Shape;213;p47"/>
          <p:cNvSpPr txBox="1"/>
          <p:nvPr/>
        </p:nvSpPr>
        <p:spPr>
          <a:xfrm>
            <a:off x="6587825" y="2182500"/>
            <a:ext cx="936000" cy="477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900" b="1">
                <a:solidFill>
                  <a:srgbClr val="FF9900"/>
                </a:solidFill>
              </a:rPr>
              <a:t>MARS</a:t>
            </a:r>
            <a:endParaRPr sz="1900" b="1">
              <a:solidFill>
                <a:srgbClr val="FF9900"/>
              </a:solidFill>
            </a:endParaRPr>
          </a:p>
        </p:txBody>
      </p:sp>
      <p:sp>
        <p:nvSpPr>
          <p:cNvPr id="214" name="Google Shape;214;p47"/>
          <p:cNvSpPr txBox="1">
            <a:spLocks noGrp="1"/>
          </p:cNvSpPr>
          <p:nvPr>
            <p:ph type="body" idx="1"/>
          </p:nvPr>
        </p:nvSpPr>
        <p:spPr>
          <a:xfrm>
            <a:off x="409520" y="393187"/>
            <a:ext cx="8432100" cy="838200"/>
          </a:xfrm>
          <a:prstGeom prst="rect">
            <a:avLst/>
          </a:prstGeom>
        </p:spPr>
        <p:txBody>
          <a:bodyPr spcFirstLastPara="1" wrap="square" lIns="91425" tIns="91425" rIns="91425" bIns="91425" anchor="t" anchorCtr="0">
            <a:noAutofit/>
          </a:bodyPr>
          <a:lstStyle/>
          <a:p>
            <a:pPr marL="0" lvl="0" indent="0" algn="ctr" rtl="0">
              <a:lnSpc>
                <a:spcPct val="100000"/>
              </a:lnSpc>
              <a:spcBef>
                <a:spcPts val="1000"/>
              </a:spcBef>
              <a:spcAft>
                <a:spcPts val="0"/>
              </a:spcAft>
              <a:buNone/>
            </a:pPr>
            <a:r>
              <a:rPr lang="en" sz="2800" b="1" dirty="0">
                <a:solidFill>
                  <a:schemeClr val="lt1"/>
                </a:solidFill>
                <a:latin typeface="Proxima Nova"/>
                <a:ea typeface="Proxima Nova"/>
                <a:cs typeface="Proxima Nova"/>
                <a:sym typeface="Proxima Nova"/>
              </a:rPr>
              <a:t>HUMANS SHOULD HAVE A ‘LEAVE NO TRACE’ POLICY FOR PLANETARY EXPLORATION</a:t>
            </a:r>
            <a:endParaRPr sz="2800" b="1" u="sng" dirty="0">
              <a:solidFill>
                <a:schemeClr val="lt1"/>
              </a:solidFill>
            </a:endParaRPr>
          </a:p>
          <a:p>
            <a:pPr marL="0" lvl="0" indent="0" algn="l" rtl="0">
              <a:spcBef>
                <a:spcPts val="0"/>
              </a:spcBef>
              <a:spcAft>
                <a:spcPts val="1600"/>
              </a:spcAft>
              <a:buNone/>
            </a:pPr>
            <a:endParaRPr sz="2800" b="1" dirty="0">
              <a:solidFill>
                <a:schemeClr val="lt1"/>
              </a:solidFill>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2405</Words>
  <Application>Microsoft Macintosh PowerPoint</Application>
  <PresentationFormat>On-screen Show (16:9)</PresentationFormat>
  <Paragraphs>146</Paragraphs>
  <Slides>22</Slides>
  <Notes>22</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22</vt:i4>
      </vt:variant>
    </vt:vector>
  </HeadingPairs>
  <TitlesOfParts>
    <vt:vector size="30" baseType="lpstr">
      <vt:lpstr>Open Sans Light</vt:lpstr>
      <vt:lpstr>Avenir</vt:lpstr>
      <vt:lpstr>Proxima Nova</vt:lpstr>
      <vt:lpstr>Calibri</vt:lpstr>
      <vt:lpstr>Arial</vt:lpstr>
      <vt:lpstr>Simple Light</vt:lpstr>
      <vt:lpstr>Simple Light</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OFFWORLD COLONY</vt:lpstr>
      <vt:lpstr>PowerPoint Presentation</vt:lpstr>
      <vt:lpstr>PowerPoint Presentation</vt:lpstr>
      <vt:lpstr>OFF PLANET COLONY</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P.J. Wall</cp:lastModifiedBy>
  <cp:revision>2</cp:revision>
  <cp:lastPrinted>2022-09-22T18:46:44Z</cp:lastPrinted>
  <dcterms:modified xsi:type="dcterms:W3CDTF">2022-09-22T18:46:48Z</dcterms:modified>
</cp:coreProperties>
</file>